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embeddedFontLst>
    <p:embeddedFont>
      <p:font typeface="Montserrat SemiBold"/>
      <p:regular r:id="rId39"/>
      <p:bold r:id="rId40"/>
      <p:italic r:id="rId41"/>
      <p:boldItalic r:id="rId42"/>
    </p:embeddedFont>
    <p:embeddedFont>
      <p:font typeface="Montserrat"/>
      <p:regular r:id="rId43"/>
      <p:bold r:id="rId44"/>
      <p:italic r:id="rId45"/>
      <p:boldItalic r:id="rId46"/>
    </p:embeddedFont>
    <p:embeddedFont>
      <p:font typeface="Montserrat Light"/>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gesOk++1LX/Vx8JPdb9zplPTDG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8A90E71-DD54-4CB6-840B-5B582BF9AECF}">
  <a:tblStyle styleId="{48A90E71-DD54-4CB6-840B-5B582BF9AECF}"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ontserratSemiBold-bold.fntdata"/><Relationship Id="rId42" Type="http://schemas.openxmlformats.org/officeDocument/2006/relationships/font" Target="fonts/MontserratSemiBold-boldItalic.fntdata"/><Relationship Id="rId41" Type="http://schemas.openxmlformats.org/officeDocument/2006/relationships/font" Target="fonts/MontserratSemiBold-italic.fntdata"/><Relationship Id="rId44" Type="http://schemas.openxmlformats.org/officeDocument/2006/relationships/font" Target="fonts/Montserrat-bold.fntdata"/><Relationship Id="rId43" Type="http://schemas.openxmlformats.org/officeDocument/2006/relationships/font" Target="fonts/Montserrat-regular.fntdata"/><Relationship Id="rId46" Type="http://schemas.openxmlformats.org/officeDocument/2006/relationships/font" Target="fonts/Montserrat-boldItalic.fntdata"/><Relationship Id="rId45"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MontserratLight-bold.fntdata"/><Relationship Id="rId47" Type="http://schemas.openxmlformats.org/officeDocument/2006/relationships/font" Target="fonts/MontserratLight-regular.fntdata"/><Relationship Id="rId49" Type="http://schemas.openxmlformats.org/officeDocument/2006/relationships/font" Target="fonts/MontserratLight-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MontserratSemiBold-regular.fntdata"/><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customschemas.google.com/relationships/presentationmetadata" Target="metadata"/><Relationship Id="rId50" Type="http://schemas.openxmlformats.org/officeDocument/2006/relationships/font" Target="fonts/MontserratLight-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51" name="Google Shape;251;p1: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SzPts val="1100"/>
              <a:buNone/>
            </a:pPr>
            <a:r>
              <a:rPr lang="en">
                <a:solidFill>
                  <a:schemeClr val="dk1"/>
                </a:solidFill>
              </a:rPr>
              <a:t>#{{keep-if-no-tam}}</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259" name="Google Shape;259;p2: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68" name="Google Shape;268;p3: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p:txBody>
      </p:sp>
      <p:sp>
        <p:nvSpPr>
          <p:cNvPr id="276" name="Google Shape;276;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#{{keep-if-no-tam}}</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p:txBody>
      </p:sp>
      <p:sp>
        <p:nvSpPr>
          <p:cNvPr id="290" name="Google Shape;29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6: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10" name="Google Shape;310;p6: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#{{delete-if-no-tam}}</a:t>
            </a:r>
            <a:endParaRPr/>
          </a:p>
        </p:txBody>
      </p:sp>
      <p:sp>
        <p:nvSpPr>
          <p:cNvPr id="317" name="Google Shape;31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br>
              <a:rPr b="1" lang="en">
                <a:solidFill>
                  <a:schemeClr val="dk1"/>
                </a:solidFill>
              </a:rPr>
            </a:br>
            <a:br>
              <a:rPr b="1" lang="en">
                <a:solidFill>
                  <a:schemeClr val="dk1"/>
                </a:solidFill>
              </a:rPr>
            </a:br>
            <a:r>
              <a:rPr b="1" lang="en">
                <a:solidFill>
                  <a:schemeClr val="dk1"/>
                </a:solidFill>
              </a:rPr>
              <a:t>Additional possible savings</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Optimized Cores 		(Available Cores - Recommended Cores) * MSRP of SQL licenses and SA</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Downgrade SQL (BYOL)	Available Cores * MSRP of SQL license for non-prod machines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Downgrade SQL (LI)		Sum of SQL licenses for non-prod machines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Reduce non-prod		70% of the compute of all non-prod machines (assumes these machines will only be running 30% of the time)</a:t>
            </a:r>
            <a:endParaRPr/>
          </a:p>
        </p:txBody>
      </p:sp>
      <p:sp>
        <p:nvSpPr>
          <p:cNvPr id="325" name="Google Shape;32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3" name="Google Shape;33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44" name="Google Shape;34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1: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53" name="Google Shape;353;p11: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2: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60" name="Google Shape;360;p12: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7" name="Google Shape;36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4: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SzPts val="1100"/>
              <a:buNone/>
            </a:pPr>
            <a:r>
              <a:t/>
            </a:r>
            <a:endParaRPr/>
          </a:p>
        </p:txBody>
      </p:sp>
      <p:sp>
        <p:nvSpPr>
          <p:cNvPr id="378" name="Google Shape;378;p14: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85" name="Google Shape;38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6: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95" name="Google Shape;395;p16: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7: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02" name="Google Shape;402;p17: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09" name="Google Shape;40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18" name="Google Shape;41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0: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29" name="Google Shape;429;p20: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1: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33" name="Google Shape;433;p21: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2: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40" name="Google Shape;44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3: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62" name="Google Shape;462;p23: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9" name="Google Shape;46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8" name="Google Shape;47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8" name="Google Shape;48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8" name="Google Shape;49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8" name="Google Shape;50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8" name="Google Shape;51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6" name="Google Shape;52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1:notes"/>
          <p:cNvSpPr txBox="1"/>
          <p:nvPr>
            <p:ph idx="1" type="body"/>
          </p:nvPr>
        </p:nvSpPr>
        <p:spPr>
          <a:xfrm>
            <a:off x="685583" y="4400004"/>
            <a:ext cx="5486700" cy="3601500"/>
          </a:xfrm>
          <a:prstGeom prst="rect">
            <a:avLst/>
          </a:prstGeom>
          <a:noFill/>
          <a:ln>
            <a:noFill/>
          </a:ln>
        </p:spPr>
        <p:txBody>
          <a:bodyPr anchorCtr="0" anchor="t" bIns="45425" lIns="45425" spcFirstLastPara="1" rIns="45425" wrap="square" tIns="45425">
            <a:noAutofit/>
          </a:bodyPr>
          <a:lstStyle/>
          <a:p>
            <a:pPr indent="0" lvl="0" marL="0" rtl="0" algn="l">
              <a:lnSpc>
                <a:spcPct val="100000"/>
              </a:lnSpc>
              <a:spcBef>
                <a:spcPts val="0"/>
              </a:spcBef>
              <a:spcAft>
                <a:spcPts val="0"/>
              </a:spcAft>
              <a:buSzPts val="1100"/>
              <a:buNone/>
            </a:pPr>
            <a:r>
              <a:t/>
            </a:r>
            <a:endParaRPr/>
          </a:p>
        </p:txBody>
      </p:sp>
      <p:sp>
        <p:nvSpPr>
          <p:cNvPr id="542" name="Google Shape;542;p31:notes"/>
          <p:cNvSpPr/>
          <p:nvPr>
            <p:ph idx="2" type="sldImg"/>
          </p:nvPr>
        </p:nvSpPr>
        <p:spPr>
          <a:xfrm>
            <a:off x="2271749" y="1143642"/>
            <a:ext cx="2314500" cy="3085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2: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9" name="Google Shape;54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rgbClr val="1A1C1E"/>
        </a:solidFill>
      </p:bgPr>
    </p:bg>
    <p:spTree>
      <p:nvGrpSpPr>
        <p:cNvPr id="11" name="Shape 11"/>
        <p:cNvGrpSpPr/>
        <p:nvPr/>
      </p:nvGrpSpPr>
      <p:grpSpPr>
        <a:xfrm>
          <a:off x="0" y="0"/>
          <a:ext cx="0" cy="0"/>
          <a:chOff x="0" y="0"/>
          <a:chExt cx="0" cy="0"/>
        </a:xfrm>
      </p:grpSpPr>
      <p:sp>
        <p:nvSpPr>
          <p:cNvPr id="12" name="Google Shape;12;p34"/>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3" name="Google Shape;13;p34"/>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14" name="Google Shape;14;p34"/>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 name="Google Shape;15;p34"/>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 name="Google Shape;16;p34"/>
          <p:cNvSpPr txBox="1"/>
          <p:nvPr>
            <p:ph idx="3" type="body"/>
          </p:nvPr>
        </p:nvSpPr>
        <p:spPr>
          <a:xfrm>
            <a:off x="971181" y="1566731"/>
            <a:ext cx="7219800" cy="816600"/>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0"/>
              </a:spcBef>
              <a:spcAft>
                <a:spcPts val="0"/>
              </a:spcAft>
              <a:buSzPts val="600"/>
              <a:buFont typeface="Montserrat SemiBold"/>
              <a:buNone/>
              <a:defRPr sz="57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7" name="Google Shape;17;p34"/>
          <p:cNvSpPr txBox="1"/>
          <p:nvPr>
            <p:ph idx="4" type="body"/>
          </p:nvPr>
        </p:nvSpPr>
        <p:spPr>
          <a:xfrm>
            <a:off x="971181" y="2383264"/>
            <a:ext cx="7219800" cy="816600"/>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0"/>
              </a:spcBef>
              <a:spcAft>
                <a:spcPts val="0"/>
              </a:spcAft>
              <a:buSzPts val="600"/>
              <a:buFont typeface="Montserrat SemiBold"/>
              <a:buNone/>
              <a:defRPr sz="57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18" name="Google Shape;18;p34"/>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_Title and Content">
    <p:spTree>
      <p:nvGrpSpPr>
        <p:cNvPr id="19" name="Shape 19"/>
        <p:cNvGrpSpPr/>
        <p:nvPr/>
      </p:nvGrpSpPr>
      <p:grpSpPr>
        <a:xfrm>
          <a:off x="0" y="0"/>
          <a:ext cx="0" cy="0"/>
          <a:chOff x="0" y="0"/>
          <a:chExt cx="0" cy="0"/>
        </a:xfrm>
      </p:grpSpPr>
      <p:sp>
        <p:nvSpPr>
          <p:cNvPr id="20" name="Google Shape;20;p35"/>
          <p:cNvSpPr/>
          <p:nvPr>
            <p:ph idx="2" type="pic"/>
          </p:nvPr>
        </p:nvSpPr>
        <p:spPr>
          <a:xfrm>
            <a:off x="-37182" y="457745"/>
            <a:ext cx="4609200" cy="4216200"/>
          </a:xfrm>
          <a:prstGeom prst="rect">
            <a:avLst/>
          </a:prstGeom>
          <a:noFill/>
          <a:ln>
            <a:noFill/>
          </a:ln>
        </p:spPr>
      </p:sp>
      <p:sp>
        <p:nvSpPr>
          <p:cNvPr id="21" name="Google Shape;21;p35"/>
          <p:cNvSpPr txBox="1"/>
          <p:nvPr>
            <p:ph idx="1" type="body"/>
          </p:nvPr>
        </p:nvSpPr>
        <p:spPr>
          <a:xfrm>
            <a:off x="4981906" y="1705355"/>
            <a:ext cx="3258600" cy="174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2" name="Google Shape;22;p35"/>
          <p:cNvSpPr txBox="1"/>
          <p:nvPr>
            <p:ph idx="3" type="body"/>
          </p:nvPr>
        </p:nvSpPr>
        <p:spPr>
          <a:xfrm>
            <a:off x="4981906" y="1878155"/>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3" name="Google Shape;23;p35"/>
          <p:cNvSpPr txBox="1"/>
          <p:nvPr>
            <p:ph idx="4" type="body"/>
          </p:nvPr>
        </p:nvSpPr>
        <p:spPr>
          <a:xfrm>
            <a:off x="4981906" y="20507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4" name="Google Shape;24;p35"/>
          <p:cNvSpPr txBox="1"/>
          <p:nvPr>
            <p:ph idx="5" type="body"/>
          </p:nvPr>
        </p:nvSpPr>
        <p:spPr>
          <a:xfrm>
            <a:off x="4981906" y="22235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5" name="Google Shape;25;p35"/>
          <p:cNvSpPr txBox="1"/>
          <p:nvPr>
            <p:ph idx="6" type="body"/>
          </p:nvPr>
        </p:nvSpPr>
        <p:spPr>
          <a:xfrm>
            <a:off x="4981906" y="23963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6" name="Google Shape;26;p35"/>
          <p:cNvSpPr txBox="1"/>
          <p:nvPr>
            <p:ph idx="7" type="body"/>
          </p:nvPr>
        </p:nvSpPr>
        <p:spPr>
          <a:xfrm>
            <a:off x="4981906" y="25691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7" name="Google Shape;27;p35"/>
          <p:cNvSpPr txBox="1"/>
          <p:nvPr>
            <p:ph idx="8" type="body"/>
          </p:nvPr>
        </p:nvSpPr>
        <p:spPr>
          <a:xfrm>
            <a:off x="4981906" y="2741645"/>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8" name="Google Shape;28;p35"/>
          <p:cNvSpPr txBox="1"/>
          <p:nvPr>
            <p:ph idx="9" type="body"/>
          </p:nvPr>
        </p:nvSpPr>
        <p:spPr>
          <a:xfrm>
            <a:off x="4981906" y="2914445"/>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9" name="Google Shape;29;p35"/>
          <p:cNvSpPr txBox="1"/>
          <p:nvPr>
            <p:ph idx="13" type="body"/>
          </p:nvPr>
        </p:nvSpPr>
        <p:spPr>
          <a:xfrm>
            <a:off x="4982955" y="3087246"/>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0" name="Google Shape;30;p35"/>
          <p:cNvSpPr txBox="1"/>
          <p:nvPr>
            <p:ph idx="14" type="body"/>
          </p:nvPr>
        </p:nvSpPr>
        <p:spPr>
          <a:xfrm>
            <a:off x="4982955" y="3260046"/>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1" name="Google Shape;31;p35"/>
          <p:cNvSpPr txBox="1"/>
          <p:nvPr>
            <p:ph idx="15" type="body"/>
          </p:nvPr>
        </p:nvSpPr>
        <p:spPr>
          <a:xfrm>
            <a:off x="4982955" y="34325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2" name="Google Shape;32;p35"/>
          <p:cNvSpPr txBox="1"/>
          <p:nvPr>
            <p:ph idx="16" type="body"/>
          </p:nvPr>
        </p:nvSpPr>
        <p:spPr>
          <a:xfrm>
            <a:off x="4982955" y="36053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3" name="Google Shape;33;p35"/>
          <p:cNvSpPr txBox="1"/>
          <p:nvPr>
            <p:ph idx="17" type="body"/>
          </p:nvPr>
        </p:nvSpPr>
        <p:spPr>
          <a:xfrm>
            <a:off x="4982955" y="37781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4" name="Google Shape;34;p35"/>
          <p:cNvSpPr txBox="1"/>
          <p:nvPr>
            <p:ph idx="18" type="body"/>
          </p:nvPr>
        </p:nvSpPr>
        <p:spPr>
          <a:xfrm>
            <a:off x="4982955" y="39509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5" name="Google Shape;35;p35"/>
          <p:cNvSpPr txBox="1"/>
          <p:nvPr>
            <p:ph idx="19" type="body"/>
          </p:nvPr>
        </p:nvSpPr>
        <p:spPr>
          <a:xfrm>
            <a:off x="4982955" y="4123536"/>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6" name="Google Shape;36;p35"/>
          <p:cNvSpPr txBox="1"/>
          <p:nvPr>
            <p:ph idx="20" type="body"/>
          </p:nvPr>
        </p:nvSpPr>
        <p:spPr>
          <a:xfrm>
            <a:off x="4987869" y="1297383"/>
            <a:ext cx="3258600" cy="174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37" name="Google Shape;37;p35"/>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38" name="Google Shape;38;p35"/>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39" name="Google Shape;39;p35"/>
          <p:cNvSpPr txBox="1"/>
          <p:nvPr>
            <p:ph idx="2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40" name="Google Shape;40;p35"/>
          <p:cNvSpPr txBox="1"/>
          <p:nvPr>
            <p:ph idx="2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41" name="Google Shape;41;p35"/>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42" name="Shape 42"/>
        <p:cNvGrpSpPr/>
        <p:nvPr/>
      </p:nvGrpSpPr>
      <p:grpSpPr>
        <a:xfrm>
          <a:off x="0" y="0"/>
          <a:ext cx="0" cy="0"/>
          <a:chOff x="0" y="0"/>
          <a:chExt cx="0" cy="0"/>
        </a:xfrm>
      </p:grpSpPr>
      <p:sp>
        <p:nvSpPr>
          <p:cNvPr id="43" name="Google Shape;43;p36"/>
          <p:cNvSpPr/>
          <p:nvPr/>
        </p:nvSpPr>
        <p:spPr>
          <a:xfrm>
            <a:off x="0" y="0"/>
            <a:ext cx="9144000" cy="5143500"/>
          </a:xfrm>
          <a:prstGeom prst="rect">
            <a:avLst/>
          </a:prstGeom>
          <a:solidFill>
            <a:srgbClr val="FAB31F"/>
          </a:solidFill>
          <a:ln>
            <a:noFill/>
          </a:ln>
        </p:spPr>
        <p:txBody>
          <a:bodyPr anchorCtr="0" anchor="ctr" bIns="20775" lIns="41575" spcFirstLastPara="1" rIns="41575" wrap="square" tIns="2077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44" name="Google Shape;44;p36"/>
          <p:cNvSpPr txBox="1"/>
          <p:nvPr>
            <p:ph idx="1" type="body"/>
          </p:nvPr>
        </p:nvSpPr>
        <p:spPr>
          <a:xfrm>
            <a:off x="3413021" y="2086569"/>
            <a:ext cx="4812900" cy="2079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45" name="Google Shape;45;p36"/>
          <p:cNvSpPr txBox="1"/>
          <p:nvPr>
            <p:ph idx="2" type="body"/>
          </p:nvPr>
        </p:nvSpPr>
        <p:spPr>
          <a:xfrm>
            <a:off x="918121" y="1947945"/>
            <a:ext cx="14358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91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46" name="Google Shape;46;p36"/>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47" name="Google Shape;47;p36"/>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C1D1E"/>
                </a:solidFill>
                <a:latin typeface="Montserrat SemiBold"/>
                <a:ea typeface="Montserrat SemiBold"/>
                <a:cs typeface="Montserrat SemiBold"/>
                <a:sym typeface="Montserrat SemiBold"/>
              </a:rPr>
              <a:t>© All rights reserved 2025</a:t>
            </a:r>
            <a:endParaRPr b="0" i="0" sz="600" u="none" cap="none" strike="noStrike">
              <a:solidFill>
                <a:srgbClr val="1C1D1E"/>
              </a:solidFill>
              <a:latin typeface="Montserrat SemiBold"/>
              <a:ea typeface="Montserrat SemiBold"/>
              <a:cs typeface="Montserrat SemiBold"/>
              <a:sym typeface="Montserrat SemiBold"/>
            </a:endParaRPr>
          </a:p>
        </p:txBody>
      </p:sp>
      <p:sp>
        <p:nvSpPr>
          <p:cNvPr id="48" name="Google Shape;48;p36"/>
          <p:cNvSpPr txBox="1"/>
          <p:nvPr>
            <p:ph idx="3"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9pPr>
          </a:lstStyle>
          <a:p/>
        </p:txBody>
      </p:sp>
      <p:sp>
        <p:nvSpPr>
          <p:cNvPr id="49" name="Google Shape;49;p36"/>
          <p:cNvSpPr txBox="1"/>
          <p:nvPr>
            <p:ph idx="4"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9pPr>
          </a:lstStyle>
          <a:p/>
        </p:txBody>
      </p:sp>
      <p:pic>
        <p:nvPicPr>
          <p:cNvPr id="50" name="Google Shape;50;p36"/>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and Content">
  <p:cSld name="12_Title and Content">
    <p:spTree>
      <p:nvGrpSpPr>
        <p:cNvPr id="51" name="Shape 51"/>
        <p:cNvGrpSpPr/>
        <p:nvPr/>
      </p:nvGrpSpPr>
      <p:grpSpPr>
        <a:xfrm>
          <a:off x="0" y="0"/>
          <a:ext cx="0" cy="0"/>
          <a:chOff x="0" y="0"/>
          <a:chExt cx="0" cy="0"/>
        </a:xfrm>
      </p:grpSpPr>
      <p:sp>
        <p:nvSpPr>
          <p:cNvPr id="52" name="Google Shape;52;p37"/>
          <p:cNvSpPr/>
          <p:nvPr/>
        </p:nvSpPr>
        <p:spPr>
          <a:xfrm>
            <a:off x="0" y="0"/>
            <a:ext cx="9144000" cy="5143500"/>
          </a:xfrm>
          <a:prstGeom prst="rect">
            <a:avLst/>
          </a:prstGeom>
          <a:solidFill>
            <a:schemeClr val="lt1"/>
          </a:solidFill>
          <a:ln>
            <a:noFill/>
          </a:ln>
        </p:spPr>
        <p:txBody>
          <a:bodyPr anchorCtr="0" anchor="ctr" bIns="20775" lIns="41575" spcFirstLastPara="1" rIns="41575" wrap="square" tIns="2077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3" name="Google Shape;53;p37"/>
          <p:cNvSpPr/>
          <p:nvPr>
            <p:ph idx="2" type="pic"/>
          </p:nvPr>
        </p:nvSpPr>
        <p:spPr>
          <a:xfrm>
            <a:off x="4572003" y="457745"/>
            <a:ext cx="4609200" cy="4216200"/>
          </a:xfrm>
          <a:prstGeom prst="rect">
            <a:avLst/>
          </a:prstGeom>
          <a:noFill/>
          <a:ln>
            <a:noFill/>
          </a:ln>
        </p:spPr>
      </p:sp>
      <p:sp>
        <p:nvSpPr>
          <p:cNvPr id="54" name="Google Shape;54;p37"/>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55" name="Google Shape;55;p37"/>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56" name="Google Shape;56;p37"/>
          <p:cNvSpPr txBox="1"/>
          <p:nvPr>
            <p:ph idx="3"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57" name="Google Shape;57;p37"/>
          <p:cNvSpPr txBox="1"/>
          <p:nvPr/>
        </p:nvSpPr>
        <p:spPr>
          <a:xfrm>
            <a:off x="898527" y="4720400"/>
            <a:ext cx="10770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A1C1E"/>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58" name="Google Shape;58;p37"/>
          <p:cNvSpPr txBox="1"/>
          <p:nvPr>
            <p:ph idx="4" type="body"/>
          </p:nvPr>
        </p:nvSpPr>
        <p:spPr>
          <a:xfrm>
            <a:off x="932078" y="2376004"/>
            <a:ext cx="3258600" cy="27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8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59" name="Google Shape;59;p37"/>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p:cSld name="62_Title and Content_1_1">
    <p:spTree>
      <p:nvGrpSpPr>
        <p:cNvPr id="60" name="Shape 60"/>
        <p:cNvGrpSpPr/>
        <p:nvPr/>
      </p:nvGrpSpPr>
      <p:grpSpPr>
        <a:xfrm>
          <a:off x="0" y="0"/>
          <a:ext cx="0" cy="0"/>
          <a:chOff x="0" y="0"/>
          <a:chExt cx="0" cy="0"/>
        </a:xfrm>
      </p:grpSpPr>
      <p:sp>
        <p:nvSpPr>
          <p:cNvPr id="61" name="Google Shape;61;p38"/>
          <p:cNvSpPr/>
          <p:nvPr/>
        </p:nvSpPr>
        <p:spPr>
          <a:xfrm>
            <a:off x="6123850" y="6725"/>
            <a:ext cx="3020400" cy="51435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8"/>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63" name="Google Shape;63;p38"/>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FFFFFF"/>
                </a:solidFill>
                <a:latin typeface="Montserrat SemiBold"/>
                <a:ea typeface="Montserrat SemiBold"/>
                <a:cs typeface="Montserrat SemiBold"/>
                <a:sym typeface="Montserrat SemiBold"/>
              </a:rPr>
              <a:t>© All rights reserved 2025</a:t>
            </a:r>
            <a:endParaRPr b="0" i="0" sz="600" u="none" cap="none" strike="noStrike">
              <a:solidFill>
                <a:srgbClr val="FFFFFF"/>
              </a:solidFill>
              <a:latin typeface="Montserrat SemiBold"/>
              <a:ea typeface="Montserrat SemiBold"/>
              <a:cs typeface="Montserrat SemiBold"/>
              <a:sym typeface="Montserrat SemiBold"/>
            </a:endParaRPr>
          </a:p>
        </p:txBody>
      </p:sp>
      <p:pic>
        <p:nvPicPr>
          <p:cNvPr id="64" name="Google Shape;64;p38"/>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
        <p:nvSpPr>
          <p:cNvPr id="65" name="Google Shape;65;p38"/>
          <p:cNvSpPr txBox="1"/>
          <p:nvPr>
            <p:ph idx="1" type="body"/>
          </p:nvPr>
        </p:nvSpPr>
        <p:spPr>
          <a:xfrm>
            <a:off x="217446" y="10671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AB31F"/>
              </a:buClr>
              <a:buSzPts val="100"/>
              <a:buFont typeface="Montserrat SemiBold"/>
              <a:buNone/>
              <a:defRPr sz="2800">
                <a:solidFill>
                  <a:srgbClr val="FAB31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and Content">
  <p:cSld name="10_Title and Content">
    <p:spTree>
      <p:nvGrpSpPr>
        <p:cNvPr id="66" name="Shape 66"/>
        <p:cNvGrpSpPr/>
        <p:nvPr/>
      </p:nvGrpSpPr>
      <p:grpSpPr>
        <a:xfrm>
          <a:off x="0" y="0"/>
          <a:ext cx="0" cy="0"/>
          <a:chOff x="0" y="0"/>
          <a:chExt cx="0" cy="0"/>
        </a:xfrm>
      </p:grpSpPr>
      <p:sp>
        <p:nvSpPr>
          <p:cNvPr id="67" name="Google Shape;67;p39"/>
          <p:cNvSpPr/>
          <p:nvPr/>
        </p:nvSpPr>
        <p:spPr>
          <a:xfrm>
            <a:off x="0" y="0"/>
            <a:ext cx="9144000" cy="5143500"/>
          </a:xfrm>
          <a:prstGeom prst="rect">
            <a:avLst/>
          </a:prstGeom>
          <a:solidFill>
            <a:schemeClr val="lt1"/>
          </a:solidFill>
          <a:ln>
            <a:noFill/>
          </a:ln>
        </p:spPr>
        <p:txBody>
          <a:bodyPr anchorCtr="0" anchor="ctr" bIns="20775" lIns="41575" spcFirstLastPara="1" rIns="41575" wrap="square" tIns="2077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68" name="Google Shape;68;p39"/>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69" name="Google Shape;69;p39"/>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70" name="Google Shape;70;p39"/>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71" name="Google Shape;71;p39"/>
          <p:cNvSpPr txBox="1"/>
          <p:nvPr/>
        </p:nvSpPr>
        <p:spPr>
          <a:xfrm>
            <a:off x="898529" y="4720400"/>
            <a:ext cx="12126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A1C1E"/>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72" name="Google Shape;72;p39"/>
          <p:cNvSpPr txBox="1"/>
          <p:nvPr>
            <p:ph idx="3" type="body"/>
          </p:nvPr>
        </p:nvSpPr>
        <p:spPr>
          <a:xfrm>
            <a:off x="3413021" y="2086569"/>
            <a:ext cx="4812900" cy="2079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73" name="Google Shape;73;p39"/>
          <p:cNvSpPr txBox="1"/>
          <p:nvPr>
            <p:ph idx="4" type="body"/>
          </p:nvPr>
        </p:nvSpPr>
        <p:spPr>
          <a:xfrm>
            <a:off x="918121" y="1947945"/>
            <a:ext cx="14358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91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pic>
        <p:nvPicPr>
          <p:cNvPr id="74" name="Google Shape;74;p39"/>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75" name="Shape 75"/>
        <p:cNvGrpSpPr/>
        <p:nvPr/>
      </p:nvGrpSpPr>
      <p:grpSpPr>
        <a:xfrm>
          <a:off x="0" y="0"/>
          <a:ext cx="0" cy="0"/>
          <a:chOff x="0" y="0"/>
          <a:chExt cx="0" cy="0"/>
        </a:xfrm>
      </p:grpSpPr>
      <p:sp>
        <p:nvSpPr>
          <p:cNvPr id="76" name="Google Shape;76;p42"/>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77" name="Google Shape;77;p42"/>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78" name="Google Shape;78;p42"/>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79" name="Google Shape;79;p42"/>
          <p:cNvSpPr txBox="1"/>
          <p:nvPr/>
        </p:nvSpPr>
        <p:spPr>
          <a:xfrm>
            <a:off x="898529" y="4720400"/>
            <a:ext cx="12330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80" name="Google Shape;80;p42"/>
          <p:cNvSpPr txBox="1"/>
          <p:nvPr>
            <p:ph idx="3" type="body"/>
          </p:nvPr>
        </p:nvSpPr>
        <p:spPr>
          <a:xfrm>
            <a:off x="918121" y="2295546"/>
            <a:ext cx="5906400" cy="34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23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pic>
        <p:nvPicPr>
          <p:cNvPr id="81" name="Google Shape;81;p42"/>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and Content">
  <p:cSld name="17_Title and Content">
    <p:spTree>
      <p:nvGrpSpPr>
        <p:cNvPr id="82" name="Shape 82"/>
        <p:cNvGrpSpPr/>
        <p:nvPr/>
      </p:nvGrpSpPr>
      <p:grpSpPr>
        <a:xfrm>
          <a:off x="0" y="0"/>
          <a:ext cx="0" cy="0"/>
          <a:chOff x="0" y="0"/>
          <a:chExt cx="0" cy="0"/>
        </a:xfrm>
      </p:grpSpPr>
      <p:sp>
        <p:nvSpPr>
          <p:cNvPr id="83" name="Google Shape;83;p43"/>
          <p:cNvSpPr txBox="1"/>
          <p:nvPr>
            <p:ph idx="1" type="body"/>
          </p:nvPr>
        </p:nvSpPr>
        <p:spPr>
          <a:xfrm>
            <a:off x="3413021" y="2086569"/>
            <a:ext cx="48129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84" name="Google Shape;84;p43"/>
          <p:cNvSpPr txBox="1"/>
          <p:nvPr>
            <p:ph idx="2" type="body"/>
          </p:nvPr>
        </p:nvSpPr>
        <p:spPr>
          <a:xfrm>
            <a:off x="918121" y="1947945"/>
            <a:ext cx="14358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91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85" name="Google Shape;85;p43"/>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86" name="Google Shape;86;p43"/>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87" name="Google Shape;87;p43"/>
          <p:cNvSpPr txBox="1"/>
          <p:nvPr>
            <p:ph idx="3"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88" name="Google Shape;88;p43"/>
          <p:cNvSpPr txBox="1"/>
          <p:nvPr>
            <p:ph idx="4"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89" name="Google Shape;89;p43"/>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90" name="Shape 90"/>
        <p:cNvGrpSpPr/>
        <p:nvPr/>
      </p:nvGrpSpPr>
      <p:grpSpPr>
        <a:xfrm>
          <a:off x="0" y="0"/>
          <a:ext cx="0" cy="0"/>
          <a:chOff x="0" y="0"/>
          <a:chExt cx="0" cy="0"/>
        </a:xfrm>
      </p:grpSpPr>
      <p:sp>
        <p:nvSpPr>
          <p:cNvPr id="91" name="Google Shape;91;p44"/>
          <p:cNvSpPr/>
          <p:nvPr/>
        </p:nvSpPr>
        <p:spPr>
          <a:xfrm>
            <a:off x="0" y="0"/>
            <a:ext cx="9147366" cy="5145465"/>
          </a:xfrm>
          <a:custGeom>
            <a:rect b="b" l="l" r="r" t="t"/>
            <a:pathLst>
              <a:path extrusionOk="0" h="11308715" w="20104100">
                <a:moveTo>
                  <a:pt x="20104099" y="0"/>
                </a:moveTo>
                <a:lnTo>
                  <a:pt x="0" y="0"/>
                </a:lnTo>
                <a:lnTo>
                  <a:pt x="0" y="11308556"/>
                </a:lnTo>
                <a:lnTo>
                  <a:pt x="20104099" y="11308556"/>
                </a:lnTo>
                <a:lnTo>
                  <a:pt x="20104099" y="0"/>
                </a:lnTo>
                <a:close/>
              </a:path>
            </a:pathLst>
          </a:custGeom>
          <a:solidFill>
            <a:srgbClr val="FAB31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pic>
        <p:nvPicPr>
          <p:cNvPr id="92" name="Google Shape;92;p44"/>
          <p:cNvPicPr preferRelativeResize="0"/>
          <p:nvPr/>
        </p:nvPicPr>
        <p:blipFill rotWithShape="1">
          <a:blip r:embed="rId2">
            <a:alphaModFix/>
          </a:blip>
          <a:srcRect b="0" l="0" r="0" t="0"/>
          <a:stretch/>
        </p:blipFill>
        <p:spPr>
          <a:xfrm>
            <a:off x="3451884" y="2227537"/>
            <a:ext cx="2240250" cy="690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2">
  <p:cSld name="62_Title and Content_1_1_2">
    <p:spTree>
      <p:nvGrpSpPr>
        <p:cNvPr id="93" name="Shape 93"/>
        <p:cNvGrpSpPr/>
        <p:nvPr/>
      </p:nvGrpSpPr>
      <p:grpSpPr>
        <a:xfrm>
          <a:off x="0" y="0"/>
          <a:ext cx="0" cy="0"/>
          <a:chOff x="0" y="0"/>
          <a:chExt cx="0" cy="0"/>
        </a:xfrm>
      </p:grpSpPr>
      <p:sp>
        <p:nvSpPr>
          <p:cNvPr id="94" name="Google Shape;94;p45"/>
          <p:cNvSpPr/>
          <p:nvPr/>
        </p:nvSpPr>
        <p:spPr>
          <a:xfrm>
            <a:off x="250" y="3599100"/>
            <a:ext cx="9144000" cy="15510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45"/>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96" name="Google Shape;96;p45"/>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97" name="Google Shape;97;p45"/>
          <p:cNvSpPr txBox="1"/>
          <p:nvPr>
            <p:ph idx="1" type="body"/>
          </p:nvPr>
        </p:nvSpPr>
        <p:spPr>
          <a:xfrm>
            <a:off x="217446" y="10671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AB31F"/>
              </a:buClr>
              <a:buSzPts val="100"/>
              <a:buFont typeface="Montserrat SemiBold"/>
              <a:buNone/>
              <a:defRPr sz="2800">
                <a:solidFill>
                  <a:srgbClr val="FAB31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9pPr>
          </a:lstStyle>
          <a:p/>
        </p:txBody>
      </p:sp>
      <p:pic>
        <p:nvPicPr>
          <p:cNvPr id="98" name="Google Shape;98;p45"/>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udamize">
  <p:cSld name="1_Services ">
    <p:bg>
      <p:bgPr>
        <a:solidFill>
          <a:srgbClr val="FFFFFF"/>
        </a:solidFill>
      </p:bgPr>
    </p:bg>
    <p:spTree>
      <p:nvGrpSpPr>
        <p:cNvPr id="99" name="Shape 99"/>
        <p:cNvGrpSpPr/>
        <p:nvPr/>
      </p:nvGrpSpPr>
      <p:grpSpPr>
        <a:xfrm>
          <a:off x="0" y="0"/>
          <a:ext cx="0" cy="0"/>
          <a:chOff x="0" y="0"/>
          <a:chExt cx="0" cy="0"/>
        </a:xfrm>
      </p:grpSpPr>
      <p:sp>
        <p:nvSpPr>
          <p:cNvPr id="100" name="Google Shape;100;p46"/>
          <p:cNvSpPr/>
          <p:nvPr/>
        </p:nvSpPr>
        <p:spPr>
          <a:xfrm>
            <a:off x="6032201" y="0"/>
            <a:ext cx="3115800" cy="5143500"/>
          </a:xfrm>
          <a:prstGeom prst="rect">
            <a:avLst/>
          </a:prstGeom>
          <a:solidFill>
            <a:srgbClr val="FFFF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rgbClr val="FFFFFF"/>
              </a:solidFill>
              <a:latin typeface="Montserrat"/>
              <a:ea typeface="Montserrat"/>
              <a:cs typeface="Montserrat"/>
              <a:sym typeface="Montserrat"/>
            </a:endParaRPr>
          </a:p>
        </p:txBody>
      </p:sp>
      <p:sp>
        <p:nvSpPr>
          <p:cNvPr id="101" name="Google Shape;101;p46"/>
          <p:cNvSpPr/>
          <p:nvPr/>
        </p:nvSpPr>
        <p:spPr>
          <a:xfrm>
            <a:off x="1" y="0"/>
            <a:ext cx="3115800" cy="5143500"/>
          </a:xfrm>
          <a:prstGeom prst="rect">
            <a:avLst/>
          </a:prstGeom>
          <a:solidFill>
            <a:srgbClr val="FAB41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rgbClr val="FFFFFF"/>
              </a:solidFill>
              <a:latin typeface="Montserrat"/>
              <a:ea typeface="Montserrat"/>
              <a:cs typeface="Montserrat"/>
              <a:sym typeface="Montserrat"/>
            </a:endParaRPr>
          </a:p>
        </p:txBody>
      </p:sp>
      <p:sp>
        <p:nvSpPr>
          <p:cNvPr id="102" name="Google Shape;102;p46"/>
          <p:cNvSpPr/>
          <p:nvPr/>
        </p:nvSpPr>
        <p:spPr>
          <a:xfrm>
            <a:off x="3106609" y="0"/>
            <a:ext cx="2925600" cy="5143500"/>
          </a:xfrm>
          <a:prstGeom prst="rect">
            <a:avLst/>
          </a:prstGeom>
          <a:solidFill>
            <a:srgbClr val="1C1D1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rgbClr val="FFFFFF"/>
              </a:solidFill>
              <a:latin typeface="Montserrat"/>
              <a:ea typeface="Montserrat"/>
              <a:cs typeface="Montserrat"/>
              <a:sym typeface="Montserrat"/>
            </a:endParaRPr>
          </a:p>
        </p:txBody>
      </p:sp>
      <p:sp>
        <p:nvSpPr>
          <p:cNvPr id="103" name="Google Shape;103;p46"/>
          <p:cNvSpPr txBox="1"/>
          <p:nvPr>
            <p:ph idx="1" type="body"/>
          </p:nvPr>
        </p:nvSpPr>
        <p:spPr>
          <a:xfrm>
            <a:off x="201077" y="1731128"/>
            <a:ext cx="1663500" cy="465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1300"/>
              <a:buNone/>
              <a:defRPr b="1" i="0" sz="1300">
                <a:latin typeface="Montserrat"/>
                <a:ea typeface="Montserrat"/>
                <a:cs typeface="Montserrat"/>
                <a:sym typeface="Montserrat"/>
              </a:defRPr>
            </a:lvl1pPr>
            <a:lvl2pPr indent="-228600" lvl="1" marL="914400" algn="l">
              <a:lnSpc>
                <a:spcPct val="100000"/>
              </a:lnSpc>
              <a:spcBef>
                <a:spcPts val="90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104" name="Google Shape;104;p46"/>
          <p:cNvSpPr txBox="1"/>
          <p:nvPr>
            <p:ph type="title"/>
          </p:nvPr>
        </p:nvSpPr>
        <p:spPr>
          <a:xfrm>
            <a:off x="211792" y="174078"/>
            <a:ext cx="2894700" cy="99420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SzPts val="1800"/>
              <a:buNone/>
              <a:defRPr>
                <a:solidFill>
                  <a:srgbClr val="000000"/>
                </a:solidFill>
              </a:defRPr>
            </a:lvl1pPr>
            <a:lvl2pPr lvl="1" algn="l">
              <a:lnSpc>
                <a:spcPct val="100000"/>
              </a:lnSpc>
              <a:spcBef>
                <a:spcPts val="0"/>
              </a:spcBef>
              <a:spcAft>
                <a:spcPts val="0"/>
              </a:spcAft>
              <a:buSzPts val="600"/>
              <a:buNone/>
              <a:defRPr/>
            </a:lvl2pPr>
            <a:lvl3pPr lvl="2" algn="l">
              <a:lnSpc>
                <a:spcPct val="100000"/>
              </a:lnSpc>
              <a:spcBef>
                <a:spcPts val="0"/>
              </a:spcBef>
              <a:spcAft>
                <a:spcPts val="0"/>
              </a:spcAft>
              <a:buSzPts val="600"/>
              <a:buNone/>
              <a:defRPr/>
            </a:lvl3pPr>
            <a:lvl4pPr lvl="3" algn="l">
              <a:lnSpc>
                <a:spcPct val="100000"/>
              </a:lnSpc>
              <a:spcBef>
                <a:spcPts val="0"/>
              </a:spcBef>
              <a:spcAft>
                <a:spcPts val="0"/>
              </a:spcAft>
              <a:buSzPts val="600"/>
              <a:buNone/>
              <a:defRPr/>
            </a:lvl4pPr>
            <a:lvl5pPr lvl="4" algn="l">
              <a:lnSpc>
                <a:spcPct val="100000"/>
              </a:lnSpc>
              <a:spcBef>
                <a:spcPts val="0"/>
              </a:spcBef>
              <a:spcAft>
                <a:spcPts val="0"/>
              </a:spcAft>
              <a:buSzPts val="600"/>
              <a:buNone/>
              <a:defRPr/>
            </a:lvl5pPr>
            <a:lvl6pPr lvl="5" algn="l">
              <a:lnSpc>
                <a:spcPct val="100000"/>
              </a:lnSpc>
              <a:spcBef>
                <a:spcPts val="0"/>
              </a:spcBef>
              <a:spcAft>
                <a:spcPts val="0"/>
              </a:spcAft>
              <a:buSzPts val="600"/>
              <a:buNone/>
              <a:defRPr/>
            </a:lvl6pPr>
            <a:lvl7pPr lvl="6" algn="l">
              <a:lnSpc>
                <a:spcPct val="100000"/>
              </a:lnSpc>
              <a:spcBef>
                <a:spcPts val="0"/>
              </a:spcBef>
              <a:spcAft>
                <a:spcPts val="0"/>
              </a:spcAft>
              <a:buSzPts val="600"/>
              <a:buNone/>
              <a:defRPr/>
            </a:lvl7pPr>
            <a:lvl8pPr lvl="7" algn="l">
              <a:lnSpc>
                <a:spcPct val="100000"/>
              </a:lnSpc>
              <a:spcBef>
                <a:spcPts val="0"/>
              </a:spcBef>
              <a:spcAft>
                <a:spcPts val="0"/>
              </a:spcAft>
              <a:buSzPts val="600"/>
              <a:buNone/>
              <a:defRPr/>
            </a:lvl8pPr>
            <a:lvl9pPr lvl="8" algn="l">
              <a:lnSpc>
                <a:spcPct val="100000"/>
              </a:lnSpc>
              <a:spcBef>
                <a:spcPts val="0"/>
              </a:spcBef>
              <a:spcAft>
                <a:spcPts val="0"/>
              </a:spcAft>
              <a:buSzPts val="600"/>
              <a:buNone/>
              <a:defRPr/>
            </a:lvl9pPr>
          </a:lstStyle>
          <a:p/>
        </p:txBody>
      </p:sp>
      <p:sp>
        <p:nvSpPr>
          <p:cNvPr id="105" name="Google Shape;105;p46"/>
          <p:cNvSpPr txBox="1"/>
          <p:nvPr>
            <p:ph idx="2" type="body"/>
          </p:nvPr>
        </p:nvSpPr>
        <p:spPr>
          <a:xfrm>
            <a:off x="211792" y="3094809"/>
            <a:ext cx="1845600" cy="1391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b="0" sz="900"/>
            </a:lvl1pPr>
            <a:lvl2pPr indent="-228600" lvl="1" marL="914400" algn="l">
              <a:lnSpc>
                <a:spcPct val="100000"/>
              </a:lnSpc>
              <a:spcBef>
                <a:spcPts val="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106" name="Google Shape;106;p46"/>
          <p:cNvSpPr txBox="1"/>
          <p:nvPr>
            <p:ph idx="3" type="body"/>
          </p:nvPr>
        </p:nvSpPr>
        <p:spPr>
          <a:xfrm>
            <a:off x="3318350" y="1731128"/>
            <a:ext cx="1663500" cy="465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lt1"/>
              </a:buClr>
              <a:buSzPts val="1300"/>
              <a:buNone/>
              <a:defRPr b="1" i="0" sz="1300">
                <a:solidFill>
                  <a:schemeClr val="lt1"/>
                </a:solidFill>
                <a:latin typeface="Montserrat"/>
                <a:ea typeface="Montserrat"/>
                <a:cs typeface="Montserrat"/>
                <a:sym typeface="Montserrat"/>
              </a:defRPr>
            </a:lvl1pPr>
            <a:lvl2pPr indent="-228600" lvl="1" marL="914400" algn="l">
              <a:lnSpc>
                <a:spcPct val="100000"/>
              </a:lnSpc>
              <a:spcBef>
                <a:spcPts val="90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107" name="Google Shape;107;p46"/>
          <p:cNvSpPr txBox="1"/>
          <p:nvPr>
            <p:ph idx="4" type="body"/>
          </p:nvPr>
        </p:nvSpPr>
        <p:spPr>
          <a:xfrm>
            <a:off x="3329065" y="3094809"/>
            <a:ext cx="1845600" cy="1391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lt1"/>
              </a:buClr>
              <a:buSzPts val="900"/>
              <a:buNone/>
              <a:defRPr b="0" sz="900">
                <a:solidFill>
                  <a:schemeClr val="lt1"/>
                </a:solidFill>
              </a:defRPr>
            </a:lvl1pPr>
            <a:lvl2pPr indent="-228600" lvl="1" marL="914400" algn="l">
              <a:lnSpc>
                <a:spcPct val="100000"/>
              </a:lnSpc>
              <a:spcBef>
                <a:spcPts val="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108" name="Google Shape;108;p46"/>
          <p:cNvSpPr txBox="1"/>
          <p:nvPr>
            <p:ph idx="5" type="body"/>
          </p:nvPr>
        </p:nvSpPr>
        <p:spPr>
          <a:xfrm>
            <a:off x="6253457" y="1731128"/>
            <a:ext cx="1663500" cy="465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1300"/>
              <a:buNone/>
              <a:defRPr b="1" i="0" sz="1300">
                <a:solidFill>
                  <a:schemeClr val="dk1"/>
                </a:solidFill>
                <a:latin typeface="Montserrat"/>
                <a:ea typeface="Montserrat"/>
                <a:cs typeface="Montserrat"/>
                <a:sym typeface="Montserrat"/>
              </a:defRPr>
            </a:lvl1pPr>
            <a:lvl2pPr indent="-228600" lvl="1" marL="914400" algn="l">
              <a:lnSpc>
                <a:spcPct val="100000"/>
              </a:lnSpc>
              <a:spcBef>
                <a:spcPts val="90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109" name="Google Shape;109;p46"/>
          <p:cNvSpPr txBox="1"/>
          <p:nvPr>
            <p:ph idx="6" type="body"/>
          </p:nvPr>
        </p:nvSpPr>
        <p:spPr>
          <a:xfrm>
            <a:off x="6264174" y="3094809"/>
            <a:ext cx="1845600" cy="1391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b="0" sz="900">
                <a:solidFill>
                  <a:schemeClr val="dk1"/>
                </a:solidFill>
              </a:defRPr>
            </a:lvl1pPr>
            <a:lvl2pPr indent="-228600" lvl="1" marL="914400" algn="l">
              <a:lnSpc>
                <a:spcPct val="100000"/>
              </a:lnSpc>
              <a:spcBef>
                <a:spcPts val="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110" name="Google Shape;110;p46"/>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11" name="Google Shape;111;p46"/>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A1C1E"/>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pic>
        <p:nvPicPr>
          <p:cNvPr id="112" name="Google Shape;112;p46"/>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3">
  <p:cSld name="62_Title and Content_1_1_3">
    <p:spTree>
      <p:nvGrpSpPr>
        <p:cNvPr id="113" name="Shape 113"/>
        <p:cNvGrpSpPr/>
        <p:nvPr/>
      </p:nvGrpSpPr>
      <p:grpSpPr>
        <a:xfrm>
          <a:off x="0" y="0"/>
          <a:ext cx="0" cy="0"/>
          <a:chOff x="0" y="0"/>
          <a:chExt cx="0" cy="0"/>
        </a:xfrm>
      </p:grpSpPr>
      <p:sp>
        <p:nvSpPr>
          <p:cNvPr id="114" name="Google Shape;114;p47"/>
          <p:cNvSpPr/>
          <p:nvPr/>
        </p:nvSpPr>
        <p:spPr>
          <a:xfrm>
            <a:off x="250" y="6725"/>
            <a:ext cx="9144000" cy="51435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47"/>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16" name="Google Shape;116;p47"/>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pic>
        <p:nvPicPr>
          <p:cNvPr id="117" name="Google Shape;117;p47"/>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
        <p:nvSpPr>
          <p:cNvPr id="118" name="Google Shape;118;p47"/>
          <p:cNvSpPr txBox="1"/>
          <p:nvPr>
            <p:ph idx="1" type="body"/>
          </p:nvPr>
        </p:nvSpPr>
        <p:spPr>
          <a:xfrm>
            <a:off x="217446" y="10671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00"/>
              <a:buFont typeface="Montserrat SemiBold"/>
              <a:buNone/>
              <a:defRPr sz="2800">
                <a:solidFill>
                  <a:srgbClr val="000000"/>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1">
  <p:cSld name="62_Title and Content_1_1_1">
    <p:spTree>
      <p:nvGrpSpPr>
        <p:cNvPr id="119" name="Shape 119"/>
        <p:cNvGrpSpPr/>
        <p:nvPr/>
      </p:nvGrpSpPr>
      <p:grpSpPr>
        <a:xfrm>
          <a:off x="0" y="0"/>
          <a:ext cx="0" cy="0"/>
          <a:chOff x="0" y="0"/>
          <a:chExt cx="0" cy="0"/>
        </a:xfrm>
      </p:grpSpPr>
      <p:sp>
        <p:nvSpPr>
          <p:cNvPr id="120" name="Google Shape;120;p48"/>
          <p:cNvSpPr/>
          <p:nvPr/>
        </p:nvSpPr>
        <p:spPr>
          <a:xfrm>
            <a:off x="4644400" y="6725"/>
            <a:ext cx="4499700" cy="51435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48"/>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22" name="Google Shape;122;p48"/>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9pPr>
          </a:lstStyle>
          <a:p/>
        </p:txBody>
      </p:sp>
      <p:sp>
        <p:nvSpPr>
          <p:cNvPr id="123" name="Google Shape;123;p48"/>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9pPr>
          </a:lstStyle>
          <a:p/>
        </p:txBody>
      </p:sp>
      <p:sp>
        <p:nvSpPr>
          <p:cNvPr id="124" name="Google Shape;124;p48"/>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FFFFFF"/>
                </a:solidFill>
                <a:latin typeface="Montserrat SemiBold"/>
                <a:ea typeface="Montserrat SemiBold"/>
                <a:cs typeface="Montserrat SemiBold"/>
                <a:sym typeface="Montserrat SemiBold"/>
              </a:rPr>
              <a:t>© All rights reserved 2025</a:t>
            </a:r>
            <a:endParaRPr b="0" i="0" sz="600" u="none" cap="none" strike="noStrike">
              <a:solidFill>
                <a:srgbClr val="FFFFFF"/>
              </a:solidFill>
              <a:latin typeface="Montserrat SemiBold"/>
              <a:ea typeface="Montserrat SemiBold"/>
              <a:cs typeface="Montserrat SemiBold"/>
              <a:sym typeface="Montserrat SemiBold"/>
            </a:endParaRPr>
          </a:p>
        </p:txBody>
      </p:sp>
      <p:sp>
        <p:nvSpPr>
          <p:cNvPr id="125" name="Google Shape;125;p48"/>
          <p:cNvSpPr txBox="1"/>
          <p:nvPr>
            <p:ph idx="3" type="body"/>
          </p:nvPr>
        </p:nvSpPr>
        <p:spPr>
          <a:xfrm>
            <a:off x="918121" y="208656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9pPr>
          </a:lstStyle>
          <a:p/>
        </p:txBody>
      </p:sp>
      <p:pic>
        <p:nvPicPr>
          <p:cNvPr id="126" name="Google Shape;126;p48"/>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33" name="Shape 133"/>
        <p:cNvGrpSpPr/>
        <p:nvPr/>
      </p:nvGrpSpPr>
      <p:grpSpPr>
        <a:xfrm>
          <a:off x="0" y="0"/>
          <a:ext cx="0" cy="0"/>
          <a:chOff x="0" y="0"/>
          <a:chExt cx="0" cy="0"/>
        </a:xfrm>
      </p:grpSpPr>
      <p:sp>
        <p:nvSpPr>
          <p:cNvPr id="134" name="Google Shape;134;p41"/>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35" name="Google Shape;135;p41"/>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36" name="Google Shape;136;p41"/>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37" name="Google Shape;137;p41"/>
          <p:cNvSpPr txBox="1"/>
          <p:nvPr/>
        </p:nvSpPr>
        <p:spPr>
          <a:xfrm>
            <a:off x="898529" y="4720400"/>
            <a:ext cx="12330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138" name="Google Shape;138;p41"/>
          <p:cNvSpPr txBox="1"/>
          <p:nvPr>
            <p:ph idx="3" type="body"/>
          </p:nvPr>
        </p:nvSpPr>
        <p:spPr>
          <a:xfrm>
            <a:off x="918121" y="2295546"/>
            <a:ext cx="5906400" cy="34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23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pic>
        <p:nvPicPr>
          <p:cNvPr id="139" name="Google Shape;139;p41"/>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rgbClr val="1A1C1E"/>
        </a:solidFill>
      </p:bgPr>
    </p:bg>
    <p:spTree>
      <p:nvGrpSpPr>
        <p:cNvPr id="140" name="Shape 140"/>
        <p:cNvGrpSpPr/>
        <p:nvPr/>
      </p:nvGrpSpPr>
      <p:grpSpPr>
        <a:xfrm>
          <a:off x="0" y="0"/>
          <a:ext cx="0" cy="0"/>
          <a:chOff x="0" y="0"/>
          <a:chExt cx="0" cy="0"/>
        </a:xfrm>
      </p:grpSpPr>
      <p:sp>
        <p:nvSpPr>
          <p:cNvPr id="141" name="Google Shape;141;p49"/>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42" name="Google Shape;142;p49"/>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143" name="Google Shape;143;p49"/>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44" name="Google Shape;144;p49"/>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45" name="Google Shape;145;p49"/>
          <p:cNvSpPr txBox="1"/>
          <p:nvPr>
            <p:ph idx="3" type="body"/>
          </p:nvPr>
        </p:nvSpPr>
        <p:spPr>
          <a:xfrm>
            <a:off x="971181" y="1566731"/>
            <a:ext cx="7219800" cy="816600"/>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0"/>
              </a:spcBef>
              <a:spcAft>
                <a:spcPts val="0"/>
              </a:spcAft>
              <a:buSzPts val="600"/>
              <a:buFont typeface="Montserrat SemiBold"/>
              <a:buNone/>
              <a:defRPr sz="57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46" name="Google Shape;146;p49"/>
          <p:cNvSpPr txBox="1"/>
          <p:nvPr>
            <p:ph idx="4" type="body"/>
          </p:nvPr>
        </p:nvSpPr>
        <p:spPr>
          <a:xfrm>
            <a:off x="971181" y="2383264"/>
            <a:ext cx="7219800" cy="816600"/>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0"/>
              </a:spcBef>
              <a:spcAft>
                <a:spcPts val="0"/>
              </a:spcAft>
              <a:buSzPts val="600"/>
              <a:buFont typeface="Montserrat SemiBold"/>
              <a:buNone/>
              <a:defRPr sz="57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147" name="Google Shape;147;p49"/>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_Title and Content">
    <p:spTree>
      <p:nvGrpSpPr>
        <p:cNvPr id="148" name="Shape 148"/>
        <p:cNvGrpSpPr/>
        <p:nvPr/>
      </p:nvGrpSpPr>
      <p:grpSpPr>
        <a:xfrm>
          <a:off x="0" y="0"/>
          <a:ext cx="0" cy="0"/>
          <a:chOff x="0" y="0"/>
          <a:chExt cx="0" cy="0"/>
        </a:xfrm>
      </p:grpSpPr>
      <p:sp>
        <p:nvSpPr>
          <p:cNvPr id="149" name="Google Shape;149;p50"/>
          <p:cNvSpPr/>
          <p:nvPr>
            <p:ph idx="2" type="pic"/>
          </p:nvPr>
        </p:nvSpPr>
        <p:spPr>
          <a:xfrm>
            <a:off x="-37182" y="457745"/>
            <a:ext cx="4609200" cy="4216200"/>
          </a:xfrm>
          <a:prstGeom prst="rect">
            <a:avLst/>
          </a:prstGeom>
          <a:noFill/>
          <a:ln>
            <a:noFill/>
          </a:ln>
        </p:spPr>
      </p:sp>
      <p:sp>
        <p:nvSpPr>
          <p:cNvPr id="150" name="Google Shape;150;p50"/>
          <p:cNvSpPr txBox="1"/>
          <p:nvPr>
            <p:ph idx="1" type="body"/>
          </p:nvPr>
        </p:nvSpPr>
        <p:spPr>
          <a:xfrm>
            <a:off x="4981906" y="1705355"/>
            <a:ext cx="3258600" cy="174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1" name="Google Shape;151;p50"/>
          <p:cNvSpPr txBox="1"/>
          <p:nvPr>
            <p:ph idx="3" type="body"/>
          </p:nvPr>
        </p:nvSpPr>
        <p:spPr>
          <a:xfrm>
            <a:off x="4981906" y="1878155"/>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2" name="Google Shape;152;p50"/>
          <p:cNvSpPr txBox="1"/>
          <p:nvPr>
            <p:ph idx="4" type="body"/>
          </p:nvPr>
        </p:nvSpPr>
        <p:spPr>
          <a:xfrm>
            <a:off x="4981906" y="20507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3" name="Google Shape;153;p50"/>
          <p:cNvSpPr txBox="1"/>
          <p:nvPr>
            <p:ph idx="5" type="body"/>
          </p:nvPr>
        </p:nvSpPr>
        <p:spPr>
          <a:xfrm>
            <a:off x="4981906" y="22235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4" name="Google Shape;154;p50"/>
          <p:cNvSpPr txBox="1"/>
          <p:nvPr>
            <p:ph idx="6" type="body"/>
          </p:nvPr>
        </p:nvSpPr>
        <p:spPr>
          <a:xfrm>
            <a:off x="4981906" y="23963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5" name="Google Shape;155;p50"/>
          <p:cNvSpPr txBox="1"/>
          <p:nvPr>
            <p:ph idx="7" type="body"/>
          </p:nvPr>
        </p:nvSpPr>
        <p:spPr>
          <a:xfrm>
            <a:off x="4981906" y="2569100"/>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6" name="Google Shape;156;p50"/>
          <p:cNvSpPr txBox="1"/>
          <p:nvPr>
            <p:ph idx="8" type="body"/>
          </p:nvPr>
        </p:nvSpPr>
        <p:spPr>
          <a:xfrm>
            <a:off x="4981906" y="2741645"/>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7" name="Google Shape;157;p50"/>
          <p:cNvSpPr txBox="1"/>
          <p:nvPr>
            <p:ph idx="9" type="body"/>
          </p:nvPr>
        </p:nvSpPr>
        <p:spPr>
          <a:xfrm>
            <a:off x="4981906" y="2914445"/>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8" name="Google Shape;158;p50"/>
          <p:cNvSpPr txBox="1"/>
          <p:nvPr>
            <p:ph idx="13" type="body"/>
          </p:nvPr>
        </p:nvSpPr>
        <p:spPr>
          <a:xfrm>
            <a:off x="4982955" y="3087246"/>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59" name="Google Shape;159;p50"/>
          <p:cNvSpPr txBox="1"/>
          <p:nvPr>
            <p:ph idx="14" type="body"/>
          </p:nvPr>
        </p:nvSpPr>
        <p:spPr>
          <a:xfrm>
            <a:off x="4982955" y="3260046"/>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0" name="Google Shape;160;p50"/>
          <p:cNvSpPr txBox="1"/>
          <p:nvPr>
            <p:ph idx="15" type="body"/>
          </p:nvPr>
        </p:nvSpPr>
        <p:spPr>
          <a:xfrm>
            <a:off x="4982955" y="34325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1" name="Google Shape;161;p50"/>
          <p:cNvSpPr txBox="1"/>
          <p:nvPr>
            <p:ph idx="16" type="body"/>
          </p:nvPr>
        </p:nvSpPr>
        <p:spPr>
          <a:xfrm>
            <a:off x="4982955" y="36053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2" name="Google Shape;162;p50"/>
          <p:cNvSpPr txBox="1"/>
          <p:nvPr>
            <p:ph idx="17" type="body"/>
          </p:nvPr>
        </p:nvSpPr>
        <p:spPr>
          <a:xfrm>
            <a:off x="4982955" y="37781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3" name="Google Shape;163;p50"/>
          <p:cNvSpPr txBox="1"/>
          <p:nvPr>
            <p:ph idx="18" type="body"/>
          </p:nvPr>
        </p:nvSpPr>
        <p:spPr>
          <a:xfrm>
            <a:off x="4982955" y="3950991"/>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4" name="Google Shape;164;p50"/>
          <p:cNvSpPr txBox="1"/>
          <p:nvPr>
            <p:ph idx="19" type="body"/>
          </p:nvPr>
        </p:nvSpPr>
        <p:spPr>
          <a:xfrm>
            <a:off x="4982955" y="4123536"/>
            <a:ext cx="3258600" cy="158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5" name="Google Shape;165;p50"/>
          <p:cNvSpPr txBox="1"/>
          <p:nvPr>
            <p:ph idx="20" type="body"/>
          </p:nvPr>
        </p:nvSpPr>
        <p:spPr>
          <a:xfrm>
            <a:off x="4987869" y="1297383"/>
            <a:ext cx="3258600" cy="174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1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6" name="Google Shape;166;p50"/>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67" name="Google Shape;167;p50"/>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168" name="Google Shape;168;p50"/>
          <p:cNvSpPr txBox="1"/>
          <p:nvPr>
            <p:ph idx="2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69" name="Google Shape;169;p50"/>
          <p:cNvSpPr txBox="1"/>
          <p:nvPr>
            <p:ph idx="2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170" name="Google Shape;170;p50"/>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171" name="Shape 171"/>
        <p:cNvGrpSpPr/>
        <p:nvPr/>
      </p:nvGrpSpPr>
      <p:grpSpPr>
        <a:xfrm>
          <a:off x="0" y="0"/>
          <a:ext cx="0" cy="0"/>
          <a:chOff x="0" y="0"/>
          <a:chExt cx="0" cy="0"/>
        </a:xfrm>
      </p:grpSpPr>
      <p:sp>
        <p:nvSpPr>
          <p:cNvPr id="172" name="Google Shape;172;p51"/>
          <p:cNvSpPr/>
          <p:nvPr/>
        </p:nvSpPr>
        <p:spPr>
          <a:xfrm>
            <a:off x="0" y="0"/>
            <a:ext cx="9144000" cy="5143500"/>
          </a:xfrm>
          <a:prstGeom prst="rect">
            <a:avLst/>
          </a:prstGeom>
          <a:solidFill>
            <a:srgbClr val="FAB31F"/>
          </a:solidFill>
          <a:ln>
            <a:noFill/>
          </a:ln>
        </p:spPr>
        <p:txBody>
          <a:bodyPr anchorCtr="0" anchor="ctr" bIns="20775" lIns="41575" spcFirstLastPara="1" rIns="41575" wrap="square" tIns="2077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173" name="Google Shape;173;p51"/>
          <p:cNvSpPr txBox="1"/>
          <p:nvPr>
            <p:ph idx="1" type="body"/>
          </p:nvPr>
        </p:nvSpPr>
        <p:spPr>
          <a:xfrm>
            <a:off x="3413021" y="2086569"/>
            <a:ext cx="4812900" cy="2079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174" name="Google Shape;174;p51"/>
          <p:cNvSpPr txBox="1"/>
          <p:nvPr>
            <p:ph idx="2" type="body"/>
          </p:nvPr>
        </p:nvSpPr>
        <p:spPr>
          <a:xfrm>
            <a:off x="918121" y="1947945"/>
            <a:ext cx="14358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91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175" name="Google Shape;175;p51"/>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C1D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76" name="Google Shape;176;p51"/>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C1D1E"/>
                </a:solidFill>
                <a:latin typeface="Montserrat SemiBold"/>
                <a:ea typeface="Montserrat SemiBold"/>
                <a:cs typeface="Montserrat SemiBold"/>
                <a:sym typeface="Montserrat SemiBold"/>
              </a:rPr>
              <a:t>© All rights reserved 2025</a:t>
            </a:r>
            <a:endParaRPr b="0" i="0" sz="600" u="none" cap="none" strike="noStrike">
              <a:solidFill>
                <a:srgbClr val="1C1D1E"/>
              </a:solidFill>
              <a:latin typeface="Montserrat SemiBold"/>
              <a:ea typeface="Montserrat SemiBold"/>
              <a:cs typeface="Montserrat SemiBold"/>
              <a:sym typeface="Montserrat SemiBold"/>
            </a:endParaRPr>
          </a:p>
        </p:txBody>
      </p:sp>
      <p:sp>
        <p:nvSpPr>
          <p:cNvPr id="177" name="Google Shape;177;p51"/>
          <p:cNvSpPr txBox="1"/>
          <p:nvPr>
            <p:ph idx="3"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9pPr>
          </a:lstStyle>
          <a:p/>
        </p:txBody>
      </p:sp>
      <p:sp>
        <p:nvSpPr>
          <p:cNvPr id="178" name="Google Shape;178;p51"/>
          <p:cNvSpPr txBox="1"/>
          <p:nvPr>
            <p:ph idx="4"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1C1D1E"/>
              </a:buClr>
              <a:buSzPts val="600"/>
              <a:buFont typeface="Montserrat SemiBold"/>
              <a:buNone/>
              <a:defRPr sz="500">
                <a:solidFill>
                  <a:srgbClr val="1C1D1E"/>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1C1D1E"/>
              </a:buClr>
              <a:buSzPts val="600"/>
              <a:buFont typeface="Montserrat SemiBold"/>
              <a:buNone/>
              <a:defRPr>
                <a:solidFill>
                  <a:srgbClr val="1C1D1E"/>
                </a:solidFill>
                <a:latin typeface="Montserrat SemiBold"/>
                <a:ea typeface="Montserrat SemiBold"/>
                <a:cs typeface="Montserrat SemiBold"/>
                <a:sym typeface="Montserrat SemiBold"/>
              </a:defRPr>
            </a:lvl9pPr>
          </a:lstStyle>
          <a:p/>
        </p:txBody>
      </p:sp>
      <p:pic>
        <p:nvPicPr>
          <p:cNvPr id="179" name="Google Shape;179;p51"/>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and Content">
  <p:cSld name="12_Title and Content">
    <p:spTree>
      <p:nvGrpSpPr>
        <p:cNvPr id="180" name="Shape 180"/>
        <p:cNvGrpSpPr/>
        <p:nvPr/>
      </p:nvGrpSpPr>
      <p:grpSpPr>
        <a:xfrm>
          <a:off x="0" y="0"/>
          <a:ext cx="0" cy="0"/>
          <a:chOff x="0" y="0"/>
          <a:chExt cx="0" cy="0"/>
        </a:xfrm>
      </p:grpSpPr>
      <p:sp>
        <p:nvSpPr>
          <p:cNvPr id="181" name="Google Shape;181;p52"/>
          <p:cNvSpPr/>
          <p:nvPr/>
        </p:nvSpPr>
        <p:spPr>
          <a:xfrm>
            <a:off x="0" y="0"/>
            <a:ext cx="9144000" cy="5143500"/>
          </a:xfrm>
          <a:prstGeom prst="rect">
            <a:avLst/>
          </a:prstGeom>
          <a:solidFill>
            <a:schemeClr val="lt1"/>
          </a:solidFill>
          <a:ln>
            <a:noFill/>
          </a:ln>
        </p:spPr>
        <p:txBody>
          <a:bodyPr anchorCtr="0" anchor="ctr" bIns="20775" lIns="41575" spcFirstLastPara="1" rIns="41575" wrap="square" tIns="2077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182" name="Google Shape;182;p52"/>
          <p:cNvSpPr/>
          <p:nvPr>
            <p:ph idx="2" type="pic"/>
          </p:nvPr>
        </p:nvSpPr>
        <p:spPr>
          <a:xfrm>
            <a:off x="4572003" y="457745"/>
            <a:ext cx="4609200" cy="4216200"/>
          </a:xfrm>
          <a:prstGeom prst="rect">
            <a:avLst/>
          </a:prstGeom>
          <a:noFill/>
          <a:ln>
            <a:noFill/>
          </a:ln>
        </p:spPr>
      </p:sp>
      <p:sp>
        <p:nvSpPr>
          <p:cNvPr id="183" name="Google Shape;183;p52"/>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84" name="Google Shape;184;p52"/>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85" name="Google Shape;185;p52"/>
          <p:cNvSpPr txBox="1"/>
          <p:nvPr>
            <p:ph idx="3"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86" name="Google Shape;186;p52"/>
          <p:cNvSpPr txBox="1"/>
          <p:nvPr/>
        </p:nvSpPr>
        <p:spPr>
          <a:xfrm>
            <a:off x="898527" y="4720400"/>
            <a:ext cx="10770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A1C1E"/>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187" name="Google Shape;187;p52"/>
          <p:cNvSpPr txBox="1"/>
          <p:nvPr>
            <p:ph idx="4" type="body"/>
          </p:nvPr>
        </p:nvSpPr>
        <p:spPr>
          <a:xfrm>
            <a:off x="932078" y="2376004"/>
            <a:ext cx="3258600" cy="27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18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188" name="Google Shape;188;p52"/>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p:cSld name="62_Title and Content_1_1">
    <p:spTree>
      <p:nvGrpSpPr>
        <p:cNvPr id="189" name="Shape 189"/>
        <p:cNvGrpSpPr/>
        <p:nvPr/>
      </p:nvGrpSpPr>
      <p:grpSpPr>
        <a:xfrm>
          <a:off x="0" y="0"/>
          <a:ext cx="0" cy="0"/>
          <a:chOff x="0" y="0"/>
          <a:chExt cx="0" cy="0"/>
        </a:xfrm>
      </p:grpSpPr>
      <p:sp>
        <p:nvSpPr>
          <p:cNvPr id="190" name="Google Shape;190;p53"/>
          <p:cNvSpPr/>
          <p:nvPr/>
        </p:nvSpPr>
        <p:spPr>
          <a:xfrm>
            <a:off x="6123850" y="6725"/>
            <a:ext cx="3020400" cy="51435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53"/>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92" name="Google Shape;192;p53"/>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FFFFFF"/>
                </a:solidFill>
                <a:latin typeface="Montserrat SemiBold"/>
                <a:ea typeface="Montserrat SemiBold"/>
                <a:cs typeface="Montserrat SemiBold"/>
                <a:sym typeface="Montserrat SemiBold"/>
              </a:rPr>
              <a:t>© All rights reserved 2025</a:t>
            </a:r>
            <a:endParaRPr b="0" i="0" sz="600" u="none" cap="none" strike="noStrike">
              <a:solidFill>
                <a:srgbClr val="FFFFFF"/>
              </a:solidFill>
              <a:latin typeface="Montserrat SemiBold"/>
              <a:ea typeface="Montserrat SemiBold"/>
              <a:cs typeface="Montserrat SemiBold"/>
              <a:sym typeface="Montserrat SemiBold"/>
            </a:endParaRPr>
          </a:p>
        </p:txBody>
      </p:sp>
      <p:pic>
        <p:nvPicPr>
          <p:cNvPr id="193" name="Google Shape;193;p53"/>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
        <p:nvSpPr>
          <p:cNvPr id="194" name="Google Shape;194;p53"/>
          <p:cNvSpPr txBox="1"/>
          <p:nvPr>
            <p:ph idx="1" type="body"/>
          </p:nvPr>
        </p:nvSpPr>
        <p:spPr>
          <a:xfrm>
            <a:off x="217446" y="10671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AB31F"/>
              </a:buClr>
              <a:buSzPts val="100"/>
              <a:buFont typeface="Montserrat SemiBold"/>
              <a:buNone/>
              <a:defRPr sz="2800">
                <a:solidFill>
                  <a:srgbClr val="FAB31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and Content">
  <p:cSld name="10_Title and Content">
    <p:spTree>
      <p:nvGrpSpPr>
        <p:cNvPr id="195" name="Shape 195"/>
        <p:cNvGrpSpPr/>
        <p:nvPr/>
      </p:nvGrpSpPr>
      <p:grpSpPr>
        <a:xfrm>
          <a:off x="0" y="0"/>
          <a:ext cx="0" cy="0"/>
          <a:chOff x="0" y="0"/>
          <a:chExt cx="0" cy="0"/>
        </a:xfrm>
      </p:grpSpPr>
      <p:sp>
        <p:nvSpPr>
          <p:cNvPr id="196" name="Google Shape;196;p54"/>
          <p:cNvSpPr/>
          <p:nvPr/>
        </p:nvSpPr>
        <p:spPr>
          <a:xfrm>
            <a:off x="0" y="0"/>
            <a:ext cx="9144000" cy="5143500"/>
          </a:xfrm>
          <a:prstGeom prst="rect">
            <a:avLst/>
          </a:prstGeom>
          <a:solidFill>
            <a:schemeClr val="lt1"/>
          </a:solidFill>
          <a:ln>
            <a:noFill/>
          </a:ln>
        </p:spPr>
        <p:txBody>
          <a:bodyPr anchorCtr="0" anchor="ctr" bIns="20775" lIns="41575" spcFirstLastPara="1" rIns="41575" wrap="square" tIns="2077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197" name="Google Shape;197;p54"/>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198" name="Google Shape;198;p54"/>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199" name="Google Shape;199;p54"/>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00" name="Google Shape;200;p54"/>
          <p:cNvSpPr txBox="1"/>
          <p:nvPr/>
        </p:nvSpPr>
        <p:spPr>
          <a:xfrm>
            <a:off x="898529" y="4720400"/>
            <a:ext cx="12126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A1C1E"/>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201" name="Google Shape;201;p54"/>
          <p:cNvSpPr txBox="1"/>
          <p:nvPr>
            <p:ph idx="3" type="body"/>
          </p:nvPr>
        </p:nvSpPr>
        <p:spPr>
          <a:xfrm>
            <a:off x="3413021" y="2086569"/>
            <a:ext cx="4812900" cy="2079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a:solidFill>
                  <a:srgbClr val="1A1C1E"/>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202" name="Google Shape;202;p54"/>
          <p:cNvSpPr txBox="1"/>
          <p:nvPr>
            <p:ph idx="4" type="body"/>
          </p:nvPr>
        </p:nvSpPr>
        <p:spPr>
          <a:xfrm>
            <a:off x="918121" y="1947945"/>
            <a:ext cx="14358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91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pic>
        <p:nvPicPr>
          <p:cNvPr id="203" name="Google Shape;203;p54"/>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2">
  <p:cSld name="62_Title and Content_1_1_2">
    <p:spTree>
      <p:nvGrpSpPr>
        <p:cNvPr id="204" name="Shape 204"/>
        <p:cNvGrpSpPr/>
        <p:nvPr/>
      </p:nvGrpSpPr>
      <p:grpSpPr>
        <a:xfrm>
          <a:off x="0" y="0"/>
          <a:ext cx="0" cy="0"/>
          <a:chOff x="0" y="0"/>
          <a:chExt cx="0" cy="0"/>
        </a:xfrm>
      </p:grpSpPr>
      <p:sp>
        <p:nvSpPr>
          <p:cNvPr id="205" name="Google Shape;205;p55"/>
          <p:cNvSpPr/>
          <p:nvPr/>
        </p:nvSpPr>
        <p:spPr>
          <a:xfrm>
            <a:off x="250" y="3599100"/>
            <a:ext cx="9144000" cy="15510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55"/>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207" name="Google Shape;207;p55"/>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208" name="Google Shape;208;p55"/>
          <p:cNvSpPr txBox="1"/>
          <p:nvPr>
            <p:ph idx="1" type="body"/>
          </p:nvPr>
        </p:nvSpPr>
        <p:spPr>
          <a:xfrm>
            <a:off x="217446" y="10671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AB31F"/>
              </a:buClr>
              <a:buSzPts val="100"/>
              <a:buFont typeface="Montserrat SemiBold"/>
              <a:buNone/>
              <a:defRPr sz="2800">
                <a:solidFill>
                  <a:srgbClr val="FAB31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AB31F"/>
              </a:buClr>
              <a:buSzPts val="600"/>
              <a:buFont typeface="Montserrat SemiBold"/>
              <a:buNone/>
              <a:defRPr>
                <a:solidFill>
                  <a:srgbClr val="FAB31F"/>
                </a:solidFill>
                <a:latin typeface="Montserrat SemiBold"/>
                <a:ea typeface="Montserrat SemiBold"/>
                <a:cs typeface="Montserrat SemiBold"/>
                <a:sym typeface="Montserrat SemiBold"/>
              </a:defRPr>
            </a:lvl9pPr>
          </a:lstStyle>
          <a:p/>
        </p:txBody>
      </p:sp>
      <p:pic>
        <p:nvPicPr>
          <p:cNvPr id="209" name="Google Shape;209;p55"/>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and Content">
  <p:cSld name="17_Title and Content">
    <p:spTree>
      <p:nvGrpSpPr>
        <p:cNvPr id="210" name="Shape 210"/>
        <p:cNvGrpSpPr/>
        <p:nvPr/>
      </p:nvGrpSpPr>
      <p:grpSpPr>
        <a:xfrm>
          <a:off x="0" y="0"/>
          <a:ext cx="0" cy="0"/>
          <a:chOff x="0" y="0"/>
          <a:chExt cx="0" cy="0"/>
        </a:xfrm>
      </p:grpSpPr>
      <p:sp>
        <p:nvSpPr>
          <p:cNvPr id="211" name="Google Shape;211;p56"/>
          <p:cNvSpPr txBox="1"/>
          <p:nvPr>
            <p:ph idx="1" type="body"/>
          </p:nvPr>
        </p:nvSpPr>
        <p:spPr>
          <a:xfrm>
            <a:off x="3413021" y="2086569"/>
            <a:ext cx="48129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a:solidFill>
                  <a:schemeClr val="lt1"/>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12" name="Google Shape;212;p56"/>
          <p:cNvSpPr txBox="1"/>
          <p:nvPr>
            <p:ph idx="2" type="body"/>
          </p:nvPr>
        </p:nvSpPr>
        <p:spPr>
          <a:xfrm>
            <a:off x="918121" y="1947945"/>
            <a:ext cx="14358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9100">
                <a:solidFill>
                  <a:srgbClr val="FEC52C"/>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None/>
              <a:defRPr/>
            </a:lvl2pPr>
            <a:lvl3pPr indent="-228600" lvl="2" marL="1371600" algn="l">
              <a:lnSpc>
                <a:spcPct val="100000"/>
              </a:lnSpc>
              <a:spcBef>
                <a:spcPts val="0"/>
              </a:spcBef>
              <a:spcAft>
                <a:spcPts val="0"/>
              </a:spcAft>
              <a:buSzPts val="600"/>
              <a:buNone/>
              <a:defRPr/>
            </a:lvl3pPr>
            <a:lvl4pPr indent="-228600" lvl="3" marL="1828800" algn="l">
              <a:lnSpc>
                <a:spcPct val="100000"/>
              </a:lnSpc>
              <a:spcBef>
                <a:spcPts val="0"/>
              </a:spcBef>
              <a:spcAft>
                <a:spcPts val="0"/>
              </a:spcAft>
              <a:buSzPts val="600"/>
              <a:buNone/>
              <a:defRPr/>
            </a:lvl4pPr>
            <a:lvl5pPr indent="-228600" lvl="4" marL="2286000" algn="l">
              <a:lnSpc>
                <a:spcPct val="100000"/>
              </a:lnSpc>
              <a:spcBef>
                <a:spcPts val="0"/>
              </a:spcBef>
              <a:spcAft>
                <a:spcPts val="0"/>
              </a:spcAft>
              <a:buSzPts val="600"/>
              <a:buNone/>
              <a:defRPr/>
            </a:lvl5pPr>
            <a:lvl6pPr indent="-228600" lvl="5" marL="2743200" algn="l">
              <a:lnSpc>
                <a:spcPct val="100000"/>
              </a:lnSpc>
              <a:spcBef>
                <a:spcPts val="0"/>
              </a:spcBef>
              <a:spcAft>
                <a:spcPts val="0"/>
              </a:spcAft>
              <a:buSzPts val="600"/>
              <a:buNone/>
              <a:defRPr/>
            </a:lvl6pPr>
            <a:lvl7pPr indent="-228600" lvl="6" marL="3200400" algn="l">
              <a:lnSpc>
                <a:spcPct val="100000"/>
              </a:lnSpc>
              <a:spcBef>
                <a:spcPts val="0"/>
              </a:spcBef>
              <a:spcAft>
                <a:spcPts val="0"/>
              </a:spcAft>
              <a:buSzPts val="600"/>
              <a:buNone/>
              <a:defRPr/>
            </a:lvl7pPr>
            <a:lvl8pPr indent="-228600" lvl="7" marL="3657600" algn="l">
              <a:lnSpc>
                <a:spcPct val="100000"/>
              </a:lnSpc>
              <a:spcBef>
                <a:spcPts val="0"/>
              </a:spcBef>
              <a:spcAft>
                <a:spcPts val="0"/>
              </a:spcAft>
              <a:buSzPts val="600"/>
              <a:buNone/>
              <a:defRPr/>
            </a:lvl8pPr>
            <a:lvl9pPr indent="-228600" lvl="8" marL="4114800" algn="l">
              <a:lnSpc>
                <a:spcPct val="100000"/>
              </a:lnSpc>
              <a:spcBef>
                <a:spcPts val="0"/>
              </a:spcBef>
              <a:spcAft>
                <a:spcPts val="0"/>
              </a:spcAft>
              <a:buSzPts val="600"/>
              <a:buNone/>
              <a:defRPr/>
            </a:lvl9pPr>
          </a:lstStyle>
          <a:p/>
        </p:txBody>
      </p:sp>
      <p:sp>
        <p:nvSpPr>
          <p:cNvPr id="213" name="Google Shape;213;p56"/>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214" name="Google Shape;214;p56"/>
          <p:cNvSpPr txBox="1"/>
          <p:nvPr/>
        </p:nvSpPr>
        <p:spPr>
          <a:xfrm>
            <a:off x="898527" y="4720400"/>
            <a:ext cx="10701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lt1"/>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sp>
        <p:nvSpPr>
          <p:cNvPr id="215" name="Google Shape;215;p56"/>
          <p:cNvSpPr txBox="1"/>
          <p:nvPr>
            <p:ph idx="3"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
        <p:nvSpPr>
          <p:cNvPr id="216" name="Google Shape;216;p56"/>
          <p:cNvSpPr txBox="1"/>
          <p:nvPr>
            <p:ph idx="4"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sz="500">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pic>
        <p:nvPicPr>
          <p:cNvPr id="217" name="Google Shape;217;p56"/>
          <p:cNvPicPr preferRelativeResize="0"/>
          <p:nvPr/>
        </p:nvPicPr>
        <p:blipFill rotWithShape="1">
          <a:blip r:embed="rId2">
            <a:alphaModFix/>
          </a:blip>
          <a:srcRect b="0" l="0" r="0" t="0"/>
          <a:stretch/>
        </p:blipFill>
        <p:spPr>
          <a:xfrm>
            <a:off x="7079800" y="-5850"/>
            <a:ext cx="1270899" cy="39167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udamize">
  <p:cSld name="1_Services ">
    <p:bg>
      <p:bgPr>
        <a:solidFill>
          <a:srgbClr val="FFFFFF"/>
        </a:solidFill>
      </p:bgPr>
    </p:bg>
    <p:spTree>
      <p:nvGrpSpPr>
        <p:cNvPr id="218" name="Shape 218"/>
        <p:cNvGrpSpPr/>
        <p:nvPr/>
      </p:nvGrpSpPr>
      <p:grpSpPr>
        <a:xfrm>
          <a:off x="0" y="0"/>
          <a:ext cx="0" cy="0"/>
          <a:chOff x="0" y="0"/>
          <a:chExt cx="0" cy="0"/>
        </a:xfrm>
      </p:grpSpPr>
      <p:sp>
        <p:nvSpPr>
          <p:cNvPr id="219" name="Google Shape;219;p57"/>
          <p:cNvSpPr/>
          <p:nvPr/>
        </p:nvSpPr>
        <p:spPr>
          <a:xfrm>
            <a:off x="6032201" y="0"/>
            <a:ext cx="3115800" cy="5143500"/>
          </a:xfrm>
          <a:prstGeom prst="rect">
            <a:avLst/>
          </a:prstGeom>
          <a:solidFill>
            <a:srgbClr val="FFFF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rgbClr val="FFFFFF"/>
              </a:solidFill>
              <a:latin typeface="Montserrat"/>
              <a:ea typeface="Montserrat"/>
              <a:cs typeface="Montserrat"/>
              <a:sym typeface="Montserrat"/>
            </a:endParaRPr>
          </a:p>
        </p:txBody>
      </p:sp>
      <p:sp>
        <p:nvSpPr>
          <p:cNvPr id="220" name="Google Shape;220;p57"/>
          <p:cNvSpPr/>
          <p:nvPr/>
        </p:nvSpPr>
        <p:spPr>
          <a:xfrm>
            <a:off x="1" y="0"/>
            <a:ext cx="3115800" cy="5143500"/>
          </a:xfrm>
          <a:prstGeom prst="rect">
            <a:avLst/>
          </a:prstGeom>
          <a:solidFill>
            <a:srgbClr val="FAB41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rgbClr val="FFFFFF"/>
              </a:solidFill>
              <a:latin typeface="Montserrat"/>
              <a:ea typeface="Montserrat"/>
              <a:cs typeface="Montserrat"/>
              <a:sym typeface="Montserrat"/>
            </a:endParaRPr>
          </a:p>
        </p:txBody>
      </p:sp>
      <p:sp>
        <p:nvSpPr>
          <p:cNvPr id="221" name="Google Shape;221;p57"/>
          <p:cNvSpPr/>
          <p:nvPr/>
        </p:nvSpPr>
        <p:spPr>
          <a:xfrm>
            <a:off x="3106609" y="0"/>
            <a:ext cx="2925600" cy="5143500"/>
          </a:xfrm>
          <a:prstGeom prst="rect">
            <a:avLst/>
          </a:prstGeom>
          <a:solidFill>
            <a:srgbClr val="1C1D1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rgbClr val="FFFFFF"/>
              </a:solidFill>
              <a:latin typeface="Montserrat"/>
              <a:ea typeface="Montserrat"/>
              <a:cs typeface="Montserrat"/>
              <a:sym typeface="Montserrat"/>
            </a:endParaRPr>
          </a:p>
        </p:txBody>
      </p:sp>
      <p:sp>
        <p:nvSpPr>
          <p:cNvPr id="222" name="Google Shape;222;p57"/>
          <p:cNvSpPr txBox="1"/>
          <p:nvPr>
            <p:ph idx="1" type="body"/>
          </p:nvPr>
        </p:nvSpPr>
        <p:spPr>
          <a:xfrm>
            <a:off x="201077" y="1731128"/>
            <a:ext cx="1663500" cy="465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1300"/>
              <a:buNone/>
              <a:defRPr b="1" i="0" sz="1300">
                <a:latin typeface="Montserrat"/>
                <a:ea typeface="Montserrat"/>
                <a:cs typeface="Montserrat"/>
                <a:sym typeface="Montserrat"/>
              </a:defRPr>
            </a:lvl1pPr>
            <a:lvl2pPr indent="-228600" lvl="1" marL="914400" algn="l">
              <a:lnSpc>
                <a:spcPct val="100000"/>
              </a:lnSpc>
              <a:spcBef>
                <a:spcPts val="90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223" name="Google Shape;223;p57"/>
          <p:cNvSpPr txBox="1"/>
          <p:nvPr>
            <p:ph type="title"/>
          </p:nvPr>
        </p:nvSpPr>
        <p:spPr>
          <a:xfrm>
            <a:off x="211792" y="174078"/>
            <a:ext cx="2894700" cy="99420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SzPts val="1800"/>
              <a:buNone/>
              <a:defRPr>
                <a:solidFill>
                  <a:srgbClr val="000000"/>
                </a:solidFill>
              </a:defRPr>
            </a:lvl1pPr>
            <a:lvl2pPr lvl="1" algn="l">
              <a:lnSpc>
                <a:spcPct val="100000"/>
              </a:lnSpc>
              <a:spcBef>
                <a:spcPts val="0"/>
              </a:spcBef>
              <a:spcAft>
                <a:spcPts val="0"/>
              </a:spcAft>
              <a:buSzPts val="600"/>
              <a:buNone/>
              <a:defRPr/>
            </a:lvl2pPr>
            <a:lvl3pPr lvl="2" algn="l">
              <a:lnSpc>
                <a:spcPct val="100000"/>
              </a:lnSpc>
              <a:spcBef>
                <a:spcPts val="0"/>
              </a:spcBef>
              <a:spcAft>
                <a:spcPts val="0"/>
              </a:spcAft>
              <a:buSzPts val="600"/>
              <a:buNone/>
              <a:defRPr/>
            </a:lvl3pPr>
            <a:lvl4pPr lvl="3" algn="l">
              <a:lnSpc>
                <a:spcPct val="100000"/>
              </a:lnSpc>
              <a:spcBef>
                <a:spcPts val="0"/>
              </a:spcBef>
              <a:spcAft>
                <a:spcPts val="0"/>
              </a:spcAft>
              <a:buSzPts val="600"/>
              <a:buNone/>
              <a:defRPr/>
            </a:lvl4pPr>
            <a:lvl5pPr lvl="4" algn="l">
              <a:lnSpc>
                <a:spcPct val="100000"/>
              </a:lnSpc>
              <a:spcBef>
                <a:spcPts val="0"/>
              </a:spcBef>
              <a:spcAft>
                <a:spcPts val="0"/>
              </a:spcAft>
              <a:buSzPts val="600"/>
              <a:buNone/>
              <a:defRPr/>
            </a:lvl5pPr>
            <a:lvl6pPr lvl="5" algn="l">
              <a:lnSpc>
                <a:spcPct val="100000"/>
              </a:lnSpc>
              <a:spcBef>
                <a:spcPts val="0"/>
              </a:spcBef>
              <a:spcAft>
                <a:spcPts val="0"/>
              </a:spcAft>
              <a:buSzPts val="600"/>
              <a:buNone/>
              <a:defRPr/>
            </a:lvl6pPr>
            <a:lvl7pPr lvl="6" algn="l">
              <a:lnSpc>
                <a:spcPct val="100000"/>
              </a:lnSpc>
              <a:spcBef>
                <a:spcPts val="0"/>
              </a:spcBef>
              <a:spcAft>
                <a:spcPts val="0"/>
              </a:spcAft>
              <a:buSzPts val="600"/>
              <a:buNone/>
              <a:defRPr/>
            </a:lvl7pPr>
            <a:lvl8pPr lvl="7" algn="l">
              <a:lnSpc>
                <a:spcPct val="100000"/>
              </a:lnSpc>
              <a:spcBef>
                <a:spcPts val="0"/>
              </a:spcBef>
              <a:spcAft>
                <a:spcPts val="0"/>
              </a:spcAft>
              <a:buSzPts val="600"/>
              <a:buNone/>
              <a:defRPr/>
            </a:lvl8pPr>
            <a:lvl9pPr lvl="8" algn="l">
              <a:lnSpc>
                <a:spcPct val="100000"/>
              </a:lnSpc>
              <a:spcBef>
                <a:spcPts val="0"/>
              </a:spcBef>
              <a:spcAft>
                <a:spcPts val="0"/>
              </a:spcAft>
              <a:buSzPts val="600"/>
              <a:buNone/>
              <a:defRPr/>
            </a:lvl9pPr>
          </a:lstStyle>
          <a:p/>
        </p:txBody>
      </p:sp>
      <p:sp>
        <p:nvSpPr>
          <p:cNvPr id="224" name="Google Shape;224;p57"/>
          <p:cNvSpPr txBox="1"/>
          <p:nvPr>
            <p:ph idx="2" type="body"/>
          </p:nvPr>
        </p:nvSpPr>
        <p:spPr>
          <a:xfrm>
            <a:off x="211792" y="3094809"/>
            <a:ext cx="1845600" cy="1391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b="0" sz="900"/>
            </a:lvl1pPr>
            <a:lvl2pPr indent="-228600" lvl="1" marL="914400" algn="l">
              <a:lnSpc>
                <a:spcPct val="100000"/>
              </a:lnSpc>
              <a:spcBef>
                <a:spcPts val="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225" name="Google Shape;225;p57"/>
          <p:cNvSpPr txBox="1"/>
          <p:nvPr>
            <p:ph idx="3" type="body"/>
          </p:nvPr>
        </p:nvSpPr>
        <p:spPr>
          <a:xfrm>
            <a:off x="3318350" y="1731128"/>
            <a:ext cx="1663500" cy="465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lt1"/>
              </a:buClr>
              <a:buSzPts val="1300"/>
              <a:buNone/>
              <a:defRPr b="1" i="0" sz="1300">
                <a:solidFill>
                  <a:schemeClr val="lt1"/>
                </a:solidFill>
                <a:latin typeface="Montserrat"/>
                <a:ea typeface="Montserrat"/>
                <a:cs typeface="Montserrat"/>
                <a:sym typeface="Montserrat"/>
              </a:defRPr>
            </a:lvl1pPr>
            <a:lvl2pPr indent="-228600" lvl="1" marL="914400" algn="l">
              <a:lnSpc>
                <a:spcPct val="100000"/>
              </a:lnSpc>
              <a:spcBef>
                <a:spcPts val="90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226" name="Google Shape;226;p57"/>
          <p:cNvSpPr txBox="1"/>
          <p:nvPr>
            <p:ph idx="4" type="body"/>
          </p:nvPr>
        </p:nvSpPr>
        <p:spPr>
          <a:xfrm>
            <a:off x="3329065" y="3094809"/>
            <a:ext cx="1845600" cy="1391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lt1"/>
              </a:buClr>
              <a:buSzPts val="900"/>
              <a:buNone/>
              <a:defRPr b="0" sz="900">
                <a:solidFill>
                  <a:schemeClr val="lt1"/>
                </a:solidFill>
              </a:defRPr>
            </a:lvl1pPr>
            <a:lvl2pPr indent="-228600" lvl="1" marL="914400" algn="l">
              <a:lnSpc>
                <a:spcPct val="100000"/>
              </a:lnSpc>
              <a:spcBef>
                <a:spcPts val="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227" name="Google Shape;227;p57"/>
          <p:cNvSpPr txBox="1"/>
          <p:nvPr>
            <p:ph idx="5" type="body"/>
          </p:nvPr>
        </p:nvSpPr>
        <p:spPr>
          <a:xfrm>
            <a:off x="6253457" y="1731128"/>
            <a:ext cx="1663500" cy="4653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1300"/>
              <a:buNone/>
              <a:defRPr b="1" i="0" sz="1300">
                <a:solidFill>
                  <a:schemeClr val="dk1"/>
                </a:solidFill>
                <a:latin typeface="Montserrat"/>
                <a:ea typeface="Montserrat"/>
                <a:cs typeface="Montserrat"/>
                <a:sym typeface="Montserrat"/>
              </a:defRPr>
            </a:lvl1pPr>
            <a:lvl2pPr indent="-228600" lvl="1" marL="914400" algn="l">
              <a:lnSpc>
                <a:spcPct val="100000"/>
              </a:lnSpc>
              <a:spcBef>
                <a:spcPts val="90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228" name="Google Shape;228;p57"/>
          <p:cNvSpPr txBox="1"/>
          <p:nvPr>
            <p:ph idx="6" type="body"/>
          </p:nvPr>
        </p:nvSpPr>
        <p:spPr>
          <a:xfrm>
            <a:off x="6264174" y="3094809"/>
            <a:ext cx="1845600" cy="1391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b="0" sz="900">
                <a:solidFill>
                  <a:schemeClr val="dk1"/>
                </a:solidFill>
              </a:defRPr>
            </a:lvl1pPr>
            <a:lvl2pPr indent="-228600" lvl="1" marL="914400" algn="l">
              <a:lnSpc>
                <a:spcPct val="100000"/>
              </a:lnSpc>
              <a:spcBef>
                <a:spcPts val="0"/>
              </a:spcBef>
              <a:spcAft>
                <a:spcPts val="0"/>
              </a:spcAft>
              <a:buClr>
                <a:schemeClr val="dk1"/>
              </a:buClr>
              <a:buSzPts val="900"/>
              <a:buNone/>
              <a:defRPr sz="900"/>
            </a:lvl2pPr>
            <a:lvl3pPr indent="-228600" lvl="2" marL="1371600" algn="l">
              <a:lnSpc>
                <a:spcPct val="100000"/>
              </a:lnSpc>
              <a:spcBef>
                <a:spcPts val="450"/>
              </a:spcBef>
              <a:spcAft>
                <a:spcPts val="0"/>
              </a:spcAft>
              <a:buClr>
                <a:schemeClr val="dk1"/>
              </a:buClr>
              <a:buSzPts val="900"/>
              <a:buNone/>
              <a:defRPr sz="900"/>
            </a:lvl3pPr>
            <a:lvl4pPr indent="-228600" lvl="3" marL="1828800" algn="l">
              <a:lnSpc>
                <a:spcPct val="100000"/>
              </a:lnSpc>
              <a:spcBef>
                <a:spcPts val="450"/>
              </a:spcBef>
              <a:spcAft>
                <a:spcPts val="0"/>
              </a:spcAft>
              <a:buClr>
                <a:schemeClr val="dk1"/>
              </a:buClr>
              <a:buSzPts val="900"/>
              <a:buNone/>
              <a:defRPr sz="900"/>
            </a:lvl4pPr>
            <a:lvl5pPr indent="-228600" lvl="4" marL="2286000" algn="l">
              <a:lnSpc>
                <a:spcPct val="100000"/>
              </a:lnSpc>
              <a:spcBef>
                <a:spcPts val="450"/>
              </a:spcBef>
              <a:spcAft>
                <a:spcPts val="0"/>
              </a:spcAft>
              <a:buClr>
                <a:schemeClr val="dk1"/>
              </a:buClr>
              <a:buSzPts val="900"/>
              <a:buNone/>
              <a:defRPr sz="900"/>
            </a:lvl5pPr>
            <a:lvl6pPr indent="-228600" lvl="5" marL="2743200" algn="l">
              <a:lnSpc>
                <a:spcPct val="90000"/>
              </a:lnSpc>
              <a:spcBef>
                <a:spcPts val="450"/>
              </a:spcBef>
              <a:spcAft>
                <a:spcPts val="0"/>
              </a:spcAft>
              <a:buClr>
                <a:schemeClr val="dk1"/>
              </a:buClr>
              <a:buSzPts val="1800"/>
              <a:buNone/>
              <a:defRPr/>
            </a:lvl6pPr>
            <a:lvl7pPr indent="-228600" lvl="6" marL="3200400" algn="l">
              <a:lnSpc>
                <a:spcPct val="90000"/>
              </a:lnSpc>
              <a:spcBef>
                <a:spcPts val="375"/>
              </a:spcBef>
              <a:spcAft>
                <a:spcPts val="0"/>
              </a:spcAft>
              <a:buClr>
                <a:schemeClr val="dk1"/>
              </a:buClr>
              <a:buSzPts val="1800"/>
              <a:buNone/>
              <a:defRPr/>
            </a:lvl7pPr>
            <a:lvl8pPr indent="-228600" lvl="7" marL="3657600" algn="l">
              <a:lnSpc>
                <a:spcPct val="90000"/>
              </a:lnSpc>
              <a:spcBef>
                <a:spcPts val="375"/>
              </a:spcBef>
              <a:spcAft>
                <a:spcPts val="0"/>
              </a:spcAft>
              <a:buClr>
                <a:schemeClr val="dk1"/>
              </a:buClr>
              <a:buSzPts val="1800"/>
              <a:buNone/>
              <a:defRPr/>
            </a:lvl8pPr>
            <a:lvl9pPr indent="-228600" lvl="8" marL="4114800" algn="l">
              <a:lnSpc>
                <a:spcPct val="90000"/>
              </a:lnSpc>
              <a:spcBef>
                <a:spcPts val="375"/>
              </a:spcBef>
              <a:spcAft>
                <a:spcPts val="0"/>
              </a:spcAft>
              <a:buClr>
                <a:schemeClr val="dk1"/>
              </a:buClr>
              <a:buSzPts val="1800"/>
              <a:buNone/>
              <a:defRPr/>
            </a:lvl9pPr>
          </a:lstStyle>
          <a:p/>
        </p:txBody>
      </p:sp>
      <p:sp>
        <p:nvSpPr>
          <p:cNvPr id="229" name="Google Shape;229;p57"/>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230" name="Google Shape;230;p57"/>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1A1C1E"/>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pic>
        <p:nvPicPr>
          <p:cNvPr id="231" name="Google Shape;231;p57"/>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232" name="Shape 232"/>
        <p:cNvGrpSpPr/>
        <p:nvPr/>
      </p:nvGrpSpPr>
      <p:grpSpPr>
        <a:xfrm>
          <a:off x="0" y="0"/>
          <a:ext cx="0" cy="0"/>
          <a:chOff x="0" y="0"/>
          <a:chExt cx="0" cy="0"/>
        </a:xfrm>
      </p:grpSpPr>
      <p:sp>
        <p:nvSpPr>
          <p:cNvPr id="233" name="Google Shape;233;p58"/>
          <p:cNvSpPr/>
          <p:nvPr/>
        </p:nvSpPr>
        <p:spPr>
          <a:xfrm>
            <a:off x="0" y="0"/>
            <a:ext cx="9147366" cy="5145465"/>
          </a:xfrm>
          <a:custGeom>
            <a:rect b="b" l="l" r="r" t="t"/>
            <a:pathLst>
              <a:path extrusionOk="0" h="11308715" w="20104100">
                <a:moveTo>
                  <a:pt x="20104099" y="0"/>
                </a:moveTo>
                <a:lnTo>
                  <a:pt x="0" y="0"/>
                </a:lnTo>
                <a:lnTo>
                  <a:pt x="0" y="11308556"/>
                </a:lnTo>
                <a:lnTo>
                  <a:pt x="20104099" y="11308556"/>
                </a:lnTo>
                <a:lnTo>
                  <a:pt x="20104099" y="0"/>
                </a:lnTo>
                <a:close/>
              </a:path>
            </a:pathLst>
          </a:custGeom>
          <a:solidFill>
            <a:srgbClr val="FAB31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pic>
        <p:nvPicPr>
          <p:cNvPr id="234" name="Google Shape;234;p58"/>
          <p:cNvPicPr preferRelativeResize="0"/>
          <p:nvPr/>
        </p:nvPicPr>
        <p:blipFill rotWithShape="1">
          <a:blip r:embed="rId2">
            <a:alphaModFix/>
          </a:blip>
          <a:srcRect b="0" l="0" r="0" t="0"/>
          <a:stretch/>
        </p:blipFill>
        <p:spPr>
          <a:xfrm>
            <a:off x="3451884" y="2227537"/>
            <a:ext cx="2240250" cy="6904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3">
  <p:cSld name="62_Title and Content_1_1_3">
    <p:spTree>
      <p:nvGrpSpPr>
        <p:cNvPr id="235" name="Shape 235"/>
        <p:cNvGrpSpPr/>
        <p:nvPr/>
      </p:nvGrpSpPr>
      <p:grpSpPr>
        <a:xfrm>
          <a:off x="0" y="0"/>
          <a:ext cx="0" cy="0"/>
          <a:chOff x="0" y="0"/>
          <a:chExt cx="0" cy="0"/>
        </a:xfrm>
      </p:grpSpPr>
      <p:sp>
        <p:nvSpPr>
          <p:cNvPr id="236" name="Google Shape;236;p59"/>
          <p:cNvSpPr/>
          <p:nvPr/>
        </p:nvSpPr>
        <p:spPr>
          <a:xfrm>
            <a:off x="250" y="6725"/>
            <a:ext cx="9144000" cy="51435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59"/>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238" name="Google Shape;238;p59"/>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Montserrat SemiBold"/>
                <a:ea typeface="Montserrat SemiBold"/>
                <a:cs typeface="Montserrat SemiBold"/>
                <a:sym typeface="Montserrat SemiBold"/>
              </a:rPr>
              <a:t>© All rights reserved 2025</a:t>
            </a:r>
            <a:endParaRPr b="0" i="0" sz="600" u="none" cap="none" strike="noStrike">
              <a:solidFill>
                <a:srgbClr val="000000"/>
              </a:solidFill>
              <a:latin typeface="Montserrat SemiBold"/>
              <a:ea typeface="Montserrat SemiBold"/>
              <a:cs typeface="Montserrat SemiBold"/>
              <a:sym typeface="Montserrat SemiBold"/>
            </a:endParaRPr>
          </a:p>
        </p:txBody>
      </p:sp>
      <p:pic>
        <p:nvPicPr>
          <p:cNvPr id="239" name="Google Shape;239;p59"/>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
        <p:nvSpPr>
          <p:cNvPr id="240" name="Google Shape;240;p59"/>
          <p:cNvSpPr txBox="1"/>
          <p:nvPr>
            <p:ph idx="1" type="body"/>
          </p:nvPr>
        </p:nvSpPr>
        <p:spPr>
          <a:xfrm>
            <a:off x="217446" y="10671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00"/>
              <a:buFont typeface="Montserrat SemiBold"/>
              <a:buNone/>
              <a:defRPr sz="2800">
                <a:solidFill>
                  <a:srgbClr val="000000"/>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SzPts val="600"/>
              <a:buFont typeface="Montserrat SemiBold"/>
              <a:buNone/>
              <a:defRPr>
                <a:latin typeface="Montserrat SemiBold"/>
                <a:ea typeface="Montserrat SemiBold"/>
                <a:cs typeface="Montserrat SemiBold"/>
                <a:sym typeface="Montserrat SemiBol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_Title and Content 1 1 1">
  <p:cSld name="62_Title and Content_1_1_1">
    <p:spTree>
      <p:nvGrpSpPr>
        <p:cNvPr id="241" name="Shape 241"/>
        <p:cNvGrpSpPr/>
        <p:nvPr/>
      </p:nvGrpSpPr>
      <p:grpSpPr>
        <a:xfrm>
          <a:off x="0" y="0"/>
          <a:ext cx="0" cy="0"/>
          <a:chOff x="0" y="0"/>
          <a:chExt cx="0" cy="0"/>
        </a:xfrm>
      </p:grpSpPr>
      <p:sp>
        <p:nvSpPr>
          <p:cNvPr id="242" name="Google Shape;242;p60"/>
          <p:cNvSpPr/>
          <p:nvPr/>
        </p:nvSpPr>
        <p:spPr>
          <a:xfrm>
            <a:off x="4644400" y="6725"/>
            <a:ext cx="4499700" cy="5143500"/>
          </a:xfrm>
          <a:prstGeom prst="rect">
            <a:avLst/>
          </a:prstGeom>
          <a:solidFill>
            <a:srgbClr val="FAB41E"/>
          </a:solidFill>
          <a:ln cap="flat" cmpd="sng" w="9525">
            <a:solidFill>
              <a:srgbClr val="FAB41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60"/>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1pPr>
            <a:lvl2pPr indent="0" lvl="1"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2pPr>
            <a:lvl3pPr indent="0" lvl="2"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3pPr>
            <a:lvl4pPr indent="0" lvl="3"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4pPr>
            <a:lvl5pPr indent="0" lvl="4"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5pPr>
            <a:lvl6pPr indent="0" lvl="5"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6pPr>
            <a:lvl7pPr indent="0" lvl="6"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7pPr>
            <a:lvl8pPr indent="0" lvl="7"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8pPr>
            <a:lvl9pPr indent="0" lvl="8" marL="12700" marR="0" algn="l">
              <a:lnSpc>
                <a:spcPct val="100000"/>
              </a:lnSpc>
              <a:spcBef>
                <a:spcPts val="0"/>
              </a:spcBef>
              <a:spcAft>
                <a:spcPts val="0"/>
              </a:spcAft>
              <a:buClr>
                <a:srgbClr val="000000"/>
              </a:buClr>
              <a:buSzPts val="400"/>
              <a:buFont typeface="Arial"/>
              <a:buNone/>
              <a:defRPr b="0" i="0" sz="400" u="none" cap="none" strike="noStrike">
                <a:solidFill>
                  <a:srgbClr val="1A1C1E"/>
                </a:solidFill>
                <a:latin typeface="Montserrat SemiBold"/>
                <a:ea typeface="Montserrat SemiBold"/>
                <a:cs typeface="Montserrat SemiBold"/>
                <a:sym typeface="Montserrat SemiBold"/>
              </a:defRPr>
            </a:lvl9pPr>
          </a:lstStyle>
          <a:p>
            <a:pPr indent="0" lvl="0" marL="12700" rtl="0" algn="l">
              <a:spcBef>
                <a:spcPts val="0"/>
              </a:spcBef>
              <a:spcAft>
                <a:spcPts val="0"/>
              </a:spcAft>
              <a:buNone/>
            </a:pPr>
            <a:fld id="{00000000-1234-1234-1234-123412341234}" type="slidenum">
              <a:rPr lang="en"/>
              <a:t>‹#›</a:t>
            </a:fld>
            <a:endParaRPr/>
          </a:p>
        </p:txBody>
      </p:sp>
      <p:sp>
        <p:nvSpPr>
          <p:cNvPr id="244" name="Google Shape;244;p60"/>
          <p:cNvSpPr txBox="1"/>
          <p:nvPr>
            <p:ph idx="1" type="body"/>
          </p:nvPr>
        </p:nvSpPr>
        <p:spPr>
          <a:xfrm>
            <a:off x="954215"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9pPr>
          </a:lstStyle>
          <a:p/>
        </p:txBody>
      </p:sp>
      <p:sp>
        <p:nvSpPr>
          <p:cNvPr id="245" name="Google Shape;245;p60"/>
          <p:cNvSpPr txBox="1"/>
          <p:nvPr>
            <p:ph idx="2" type="body"/>
          </p:nvPr>
        </p:nvSpPr>
        <p:spPr>
          <a:xfrm>
            <a:off x="3413021" y="180499"/>
            <a:ext cx="1569000" cy="69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FFFFF"/>
              </a:buClr>
              <a:buSzPts val="600"/>
              <a:buFont typeface="Montserrat SemiBold"/>
              <a:buNone/>
              <a:defRPr sz="500">
                <a:solidFill>
                  <a:srgbClr val="FFFFF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9pPr>
          </a:lstStyle>
          <a:p/>
        </p:txBody>
      </p:sp>
      <p:sp>
        <p:nvSpPr>
          <p:cNvPr id="246" name="Google Shape;246;p60"/>
          <p:cNvSpPr txBox="1"/>
          <p:nvPr/>
        </p:nvSpPr>
        <p:spPr>
          <a:xfrm>
            <a:off x="898528" y="4720400"/>
            <a:ext cx="1158300" cy="118800"/>
          </a:xfrm>
          <a:prstGeom prst="rect">
            <a:avLst/>
          </a:prstGeom>
          <a:noFill/>
          <a:ln>
            <a:noFill/>
          </a:ln>
        </p:spPr>
        <p:txBody>
          <a:bodyPr anchorCtr="0" anchor="t" bIns="20775" lIns="41575" spcFirstLastPara="1" rIns="41575" wrap="square" tIns="20775">
            <a:sp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FFFFFF"/>
                </a:solidFill>
                <a:latin typeface="Montserrat SemiBold"/>
                <a:ea typeface="Montserrat SemiBold"/>
                <a:cs typeface="Montserrat SemiBold"/>
                <a:sym typeface="Montserrat SemiBold"/>
              </a:rPr>
              <a:t>© All rights reserved 2025</a:t>
            </a:r>
            <a:endParaRPr b="0" i="0" sz="600" u="none" cap="none" strike="noStrike">
              <a:solidFill>
                <a:srgbClr val="FFFFFF"/>
              </a:solidFill>
              <a:latin typeface="Montserrat SemiBold"/>
              <a:ea typeface="Montserrat SemiBold"/>
              <a:cs typeface="Montserrat SemiBold"/>
              <a:sym typeface="Montserrat SemiBold"/>
            </a:endParaRPr>
          </a:p>
        </p:txBody>
      </p:sp>
      <p:sp>
        <p:nvSpPr>
          <p:cNvPr id="247" name="Google Shape;247;p60"/>
          <p:cNvSpPr txBox="1"/>
          <p:nvPr>
            <p:ph idx="3" type="body"/>
          </p:nvPr>
        </p:nvSpPr>
        <p:spPr>
          <a:xfrm>
            <a:off x="918121" y="2086569"/>
            <a:ext cx="5906400" cy="1399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1pPr>
            <a:lvl2pPr indent="-228600" lvl="1" marL="914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2pPr>
            <a:lvl3pPr indent="-228600" lvl="2" marL="1371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3pPr>
            <a:lvl4pPr indent="-228600" lvl="3" marL="1828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4pPr>
            <a:lvl5pPr indent="-228600" lvl="4" marL="22860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5pPr>
            <a:lvl6pPr indent="-228600" lvl="5" marL="27432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6pPr>
            <a:lvl7pPr indent="-228600" lvl="6" marL="32004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7pPr>
            <a:lvl8pPr indent="-228600" lvl="7" marL="36576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8pPr>
            <a:lvl9pPr indent="-228600" lvl="8" marL="4114800" algn="l">
              <a:lnSpc>
                <a:spcPct val="100000"/>
              </a:lnSpc>
              <a:spcBef>
                <a:spcPts val="0"/>
              </a:spcBef>
              <a:spcAft>
                <a:spcPts val="0"/>
              </a:spcAft>
              <a:buClr>
                <a:srgbClr val="FFFFFF"/>
              </a:buClr>
              <a:buSzPts val="600"/>
              <a:buFont typeface="Montserrat SemiBold"/>
              <a:buNone/>
              <a:defRPr>
                <a:solidFill>
                  <a:srgbClr val="FFFFFF"/>
                </a:solidFill>
                <a:latin typeface="Montserrat SemiBold"/>
                <a:ea typeface="Montserrat SemiBold"/>
                <a:cs typeface="Montserrat SemiBold"/>
                <a:sym typeface="Montserrat SemiBold"/>
              </a:defRPr>
            </a:lvl9pPr>
          </a:lstStyle>
          <a:p/>
        </p:txBody>
      </p:sp>
      <p:pic>
        <p:nvPicPr>
          <p:cNvPr id="248" name="Google Shape;248;p60"/>
          <p:cNvPicPr preferRelativeResize="0"/>
          <p:nvPr/>
        </p:nvPicPr>
        <p:blipFill rotWithShape="1">
          <a:blip r:embed="rId2">
            <a:alphaModFix/>
          </a:blip>
          <a:srcRect b="0" l="0" r="0" t="0"/>
          <a:stretch/>
        </p:blipFill>
        <p:spPr>
          <a:xfrm>
            <a:off x="7097163" y="17176"/>
            <a:ext cx="1286750" cy="3965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3"/>
          <p:cNvSpPr/>
          <p:nvPr/>
        </p:nvSpPr>
        <p:spPr>
          <a:xfrm>
            <a:off x="0" y="0"/>
            <a:ext cx="9147366" cy="5145465"/>
          </a:xfrm>
          <a:custGeom>
            <a:rect b="b" l="l" r="r" t="t"/>
            <a:pathLst>
              <a:path extrusionOk="0" h="11308715" w="20104100">
                <a:moveTo>
                  <a:pt x="20104099" y="0"/>
                </a:moveTo>
                <a:lnTo>
                  <a:pt x="0" y="0"/>
                </a:lnTo>
                <a:lnTo>
                  <a:pt x="0" y="11308556"/>
                </a:lnTo>
                <a:lnTo>
                  <a:pt x="20104099" y="11308556"/>
                </a:lnTo>
                <a:lnTo>
                  <a:pt x="20104099" y="0"/>
                </a:lnTo>
                <a:close/>
              </a:path>
            </a:pathLst>
          </a:custGeom>
          <a:solidFill>
            <a:srgbClr val="1B1C1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7" name="Google Shape;7;p33"/>
          <p:cNvSpPr txBox="1"/>
          <p:nvPr>
            <p:ph type="title"/>
          </p:nvPr>
        </p:nvSpPr>
        <p:spPr>
          <a:xfrm>
            <a:off x="933962" y="592422"/>
            <a:ext cx="7273800" cy="7050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4500" u="none" cap="none" strike="noStrike">
                <a:solidFill>
                  <a:srgbClr val="FEC52D"/>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9pPr>
          </a:lstStyle>
          <a:p/>
        </p:txBody>
      </p:sp>
      <p:sp>
        <p:nvSpPr>
          <p:cNvPr id="8" name="Google Shape;8;p33"/>
          <p:cNvSpPr txBox="1"/>
          <p:nvPr>
            <p:ph idx="1" type="body"/>
          </p:nvPr>
        </p:nvSpPr>
        <p:spPr>
          <a:xfrm>
            <a:off x="933962" y="1227912"/>
            <a:ext cx="7258500" cy="6999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600"/>
              <a:buFont typeface="Arial"/>
              <a:buNone/>
              <a:defRPr b="0" i="0" sz="4500" u="none" cap="none" strike="noStrike">
                <a:solidFill>
                  <a:schemeClr val="lt1"/>
                </a:solidFill>
                <a:latin typeface="Montserrat"/>
                <a:ea typeface="Montserrat"/>
                <a:cs typeface="Montserrat"/>
                <a:sym typeface="Montserrat"/>
              </a:defRPr>
            </a:lvl1pPr>
            <a:lvl2pPr indent="-228600" lvl="1" marL="9144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9pPr>
          </a:lstStyle>
          <a:p/>
        </p:txBody>
      </p:sp>
      <p:sp>
        <p:nvSpPr>
          <p:cNvPr id="9" name="Google Shape;9;p33"/>
          <p:cNvSpPr txBox="1"/>
          <p:nvPr>
            <p:ph idx="11" type="ftr"/>
          </p:nvPr>
        </p:nvSpPr>
        <p:spPr>
          <a:xfrm>
            <a:off x="939101" y="4732820"/>
            <a:ext cx="752700" cy="666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9pPr>
          </a:lstStyle>
          <a:p/>
        </p:txBody>
      </p:sp>
      <p:sp>
        <p:nvSpPr>
          <p:cNvPr id="10" name="Google Shape;10;p33"/>
          <p:cNvSpPr txBox="1"/>
          <p:nvPr>
            <p:ph idx="12" type="sldNum"/>
          </p:nvPr>
        </p:nvSpPr>
        <p:spPr>
          <a:xfrm>
            <a:off x="8106164" y="4732363"/>
            <a:ext cx="101700" cy="66600"/>
          </a:xfrm>
          <a:prstGeom prst="rect">
            <a:avLst/>
          </a:prstGeom>
          <a:noFill/>
          <a:ln>
            <a:noFill/>
          </a:ln>
        </p:spPr>
        <p:txBody>
          <a:bodyPr anchorCtr="0" anchor="t" bIns="0" lIns="0" spcFirstLastPara="1" rIns="0" wrap="square" tIns="0">
            <a:spAutoFit/>
          </a:bodyPr>
          <a:lstStyle>
            <a:lvl1pPr indent="0" lvl="0"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1pPr>
            <a:lvl2pPr indent="0" lvl="1"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2pPr>
            <a:lvl3pPr indent="0" lvl="2"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3pPr>
            <a:lvl4pPr indent="0" lvl="3"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4pPr>
            <a:lvl5pPr indent="0" lvl="4"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5pPr>
            <a:lvl6pPr indent="0" lvl="5"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6pPr>
            <a:lvl7pPr indent="0" lvl="6"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7pPr>
            <a:lvl8pPr indent="0" lvl="7"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8pPr>
            <a:lvl9pPr indent="0" lvl="8"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9pPr>
          </a:lstStyle>
          <a:p>
            <a:pPr indent="0" lvl="0" marL="1270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40"/>
          <p:cNvSpPr/>
          <p:nvPr/>
        </p:nvSpPr>
        <p:spPr>
          <a:xfrm>
            <a:off x="0" y="0"/>
            <a:ext cx="9147366" cy="5145465"/>
          </a:xfrm>
          <a:custGeom>
            <a:rect b="b" l="l" r="r" t="t"/>
            <a:pathLst>
              <a:path extrusionOk="0" h="11308715" w="20104100">
                <a:moveTo>
                  <a:pt x="20104099" y="0"/>
                </a:moveTo>
                <a:lnTo>
                  <a:pt x="0" y="0"/>
                </a:lnTo>
                <a:lnTo>
                  <a:pt x="0" y="11308556"/>
                </a:lnTo>
                <a:lnTo>
                  <a:pt x="20104099" y="11308556"/>
                </a:lnTo>
                <a:lnTo>
                  <a:pt x="20104099" y="0"/>
                </a:lnTo>
                <a:close/>
              </a:path>
            </a:pathLst>
          </a:custGeom>
          <a:solidFill>
            <a:srgbClr val="1B1C1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129" name="Google Shape;129;p40"/>
          <p:cNvSpPr txBox="1"/>
          <p:nvPr>
            <p:ph type="title"/>
          </p:nvPr>
        </p:nvSpPr>
        <p:spPr>
          <a:xfrm>
            <a:off x="933962" y="592422"/>
            <a:ext cx="7273800" cy="7050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4500" u="none" cap="none" strike="noStrike">
                <a:solidFill>
                  <a:srgbClr val="FEC52D"/>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9pPr>
          </a:lstStyle>
          <a:p/>
        </p:txBody>
      </p:sp>
      <p:sp>
        <p:nvSpPr>
          <p:cNvPr id="130" name="Google Shape;130;p40"/>
          <p:cNvSpPr txBox="1"/>
          <p:nvPr>
            <p:ph idx="1" type="body"/>
          </p:nvPr>
        </p:nvSpPr>
        <p:spPr>
          <a:xfrm>
            <a:off x="933962" y="1227912"/>
            <a:ext cx="7258500" cy="6999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600"/>
              <a:buFont typeface="Arial"/>
              <a:buNone/>
              <a:defRPr b="0" i="0" sz="4500" u="none" cap="none" strike="noStrike">
                <a:solidFill>
                  <a:schemeClr val="lt1"/>
                </a:solidFill>
                <a:latin typeface="Montserrat"/>
                <a:ea typeface="Montserrat"/>
                <a:cs typeface="Montserrat"/>
                <a:sym typeface="Montserrat"/>
              </a:defRPr>
            </a:lvl1pPr>
            <a:lvl2pPr indent="-228600" lvl="1" marL="9144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Calibri"/>
                <a:ea typeface="Calibri"/>
                <a:cs typeface="Calibri"/>
                <a:sym typeface="Calibri"/>
              </a:defRPr>
            </a:lvl9pPr>
          </a:lstStyle>
          <a:p/>
        </p:txBody>
      </p:sp>
      <p:sp>
        <p:nvSpPr>
          <p:cNvPr id="131" name="Google Shape;131;p40"/>
          <p:cNvSpPr txBox="1"/>
          <p:nvPr>
            <p:ph idx="11" type="ftr"/>
          </p:nvPr>
        </p:nvSpPr>
        <p:spPr>
          <a:xfrm>
            <a:off x="939101" y="4732820"/>
            <a:ext cx="752700" cy="666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600"/>
              <a:buFont typeface="Arial"/>
              <a:buNone/>
              <a:defRPr b="0" i="0" sz="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600"/>
              <a:buFont typeface="Arial"/>
              <a:buNone/>
              <a:defRPr b="0" i="0" sz="800" u="none" cap="none" strike="noStrike">
                <a:solidFill>
                  <a:srgbClr val="000000"/>
                </a:solidFill>
                <a:latin typeface="Arial"/>
                <a:ea typeface="Arial"/>
                <a:cs typeface="Arial"/>
                <a:sym typeface="Arial"/>
              </a:defRPr>
            </a:lvl9pPr>
          </a:lstStyle>
          <a:p/>
        </p:txBody>
      </p:sp>
      <p:sp>
        <p:nvSpPr>
          <p:cNvPr id="132" name="Google Shape;132;p40"/>
          <p:cNvSpPr txBox="1"/>
          <p:nvPr>
            <p:ph idx="12" type="sldNum"/>
          </p:nvPr>
        </p:nvSpPr>
        <p:spPr>
          <a:xfrm>
            <a:off x="8106164" y="4732363"/>
            <a:ext cx="101700" cy="61500"/>
          </a:xfrm>
          <a:prstGeom prst="rect">
            <a:avLst/>
          </a:prstGeom>
          <a:noFill/>
          <a:ln>
            <a:noFill/>
          </a:ln>
        </p:spPr>
        <p:txBody>
          <a:bodyPr anchorCtr="0" anchor="t" bIns="0" lIns="0" spcFirstLastPara="1" rIns="0" wrap="square" tIns="0">
            <a:spAutoFit/>
          </a:bodyPr>
          <a:lstStyle>
            <a:lvl1pPr indent="0" lvl="0"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1pPr>
            <a:lvl2pPr indent="0" lvl="1"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2pPr>
            <a:lvl3pPr indent="0" lvl="2"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3pPr>
            <a:lvl4pPr indent="0" lvl="3"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4pPr>
            <a:lvl5pPr indent="0" lvl="4"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5pPr>
            <a:lvl6pPr indent="0" lvl="5"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6pPr>
            <a:lvl7pPr indent="0" lvl="6"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7pPr>
            <a:lvl8pPr indent="0" lvl="7"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8pPr>
            <a:lvl9pPr indent="0" lvl="8" marL="12700" marR="0" rtl="0" algn="l">
              <a:lnSpc>
                <a:spcPct val="100000"/>
              </a:lnSpc>
              <a:spcBef>
                <a:spcPts val="0"/>
              </a:spcBef>
              <a:spcAft>
                <a:spcPts val="0"/>
              </a:spcAft>
              <a:buClr>
                <a:srgbClr val="000000"/>
              </a:buClr>
              <a:buSzPts val="400"/>
              <a:buFont typeface="Arial"/>
              <a:buNone/>
              <a:defRPr b="0" i="0" sz="400" u="none" cap="none" strike="noStrike">
                <a:solidFill>
                  <a:schemeClr val="lt1"/>
                </a:solidFill>
                <a:latin typeface="Montserrat"/>
                <a:ea typeface="Montserrat"/>
                <a:cs typeface="Montserrat"/>
                <a:sym typeface="Montserrat"/>
              </a:defRPr>
            </a:lvl9pPr>
          </a:lstStyle>
          <a:p>
            <a:pPr indent="0" lvl="0" marL="1270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5.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2.png"/><Relationship Id="rId4" Type="http://schemas.openxmlformats.org/officeDocument/2006/relationships/image" Target="../media/image3.png"/><Relationship Id="rId5" Type="http://schemas.openxmlformats.org/officeDocument/2006/relationships/slide" Target="/ppt/slides/slide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27.png"/><Relationship Id="rId4" Type="http://schemas.openxmlformats.org/officeDocument/2006/relationships/image" Target="../media/image16.png"/><Relationship Id="rId9" Type="http://schemas.openxmlformats.org/officeDocument/2006/relationships/image" Target="../media/image26.png"/><Relationship Id="rId5" Type="http://schemas.openxmlformats.org/officeDocument/2006/relationships/image" Target="../media/image20.png"/><Relationship Id="rId6" Type="http://schemas.openxmlformats.org/officeDocument/2006/relationships/image" Target="../media/image30.png"/><Relationship Id="rId7" Type="http://schemas.openxmlformats.org/officeDocument/2006/relationships/image" Target="../media/image24.png"/><Relationship Id="rId8"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254" name="Google Shape;254;p1"/>
          <p:cNvSpPr txBox="1"/>
          <p:nvPr>
            <p:ph idx="3" type="body"/>
          </p:nvPr>
        </p:nvSpPr>
        <p:spPr>
          <a:xfrm>
            <a:off x="760675" y="1244463"/>
            <a:ext cx="7816800" cy="1491600"/>
          </a:xfrm>
          <a:prstGeom prst="rect">
            <a:avLst/>
          </a:prstGeom>
          <a:noFill/>
          <a:ln>
            <a:noFill/>
          </a:ln>
        </p:spPr>
        <p:txBody>
          <a:bodyPr anchorCtr="0" anchor="t" bIns="0" lIns="0" spcFirstLastPara="1" rIns="0" wrap="square" tIns="0">
            <a:spAutoFit/>
          </a:bodyPr>
          <a:lstStyle/>
          <a:p>
            <a:pPr indent="0" lvl="0" marL="0" rtl="0" algn="l">
              <a:lnSpc>
                <a:spcPct val="85000"/>
              </a:lnSpc>
              <a:spcBef>
                <a:spcPts val="0"/>
              </a:spcBef>
              <a:spcAft>
                <a:spcPts val="0"/>
              </a:spcAft>
              <a:buSzPts val="600"/>
              <a:buNone/>
            </a:pPr>
            <a:r>
              <a:t/>
            </a:r>
            <a:endParaRPr/>
          </a:p>
          <a:p>
            <a:pPr indent="0" lvl="0" marL="0" rtl="0" algn="l">
              <a:lnSpc>
                <a:spcPct val="85000"/>
              </a:lnSpc>
              <a:spcBef>
                <a:spcPts val="0"/>
              </a:spcBef>
              <a:spcAft>
                <a:spcPts val="0"/>
              </a:spcAft>
              <a:buSzPts val="600"/>
              <a:buNone/>
            </a:pPr>
            <a:r>
              <a:rPr lang="en"/>
              <a:t>Cloudamize</a:t>
            </a:r>
            <a:endParaRPr/>
          </a:p>
        </p:txBody>
      </p:sp>
      <p:sp>
        <p:nvSpPr>
          <p:cNvPr id="255" name="Google Shape;255;p1"/>
          <p:cNvSpPr txBox="1"/>
          <p:nvPr>
            <p:ph idx="4" type="body"/>
          </p:nvPr>
        </p:nvSpPr>
        <p:spPr>
          <a:xfrm>
            <a:off x="760681" y="2600864"/>
            <a:ext cx="7219800" cy="745800"/>
          </a:xfrm>
          <a:prstGeom prst="rect">
            <a:avLst/>
          </a:prstGeom>
          <a:noFill/>
          <a:ln>
            <a:noFill/>
          </a:ln>
        </p:spPr>
        <p:txBody>
          <a:bodyPr anchorCtr="0" anchor="t" bIns="0" lIns="0" spcFirstLastPara="1" rIns="0" wrap="square" tIns="0">
            <a:spAutoFit/>
          </a:bodyPr>
          <a:lstStyle/>
          <a:p>
            <a:pPr indent="0" lvl="0" marL="0" rtl="0" algn="l">
              <a:lnSpc>
                <a:spcPct val="85000"/>
              </a:lnSpc>
              <a:spcBef>
                <a:spcPts val="0"/>
              </a:spcBef>
              <a:spcAft>
                <a:spcPts val="0"/>
              </a:spcAft>
              <a:buSzPts val="600"/>
              <a:buNone/>
            </a:pPr>
            <a:r>
              <a:rPr lang="en">
                <a:solidFill>
                  <a:srgbClr val="FAB31F"/>
                </a:solidFill>
                <a:latin typeface="Montserrat Light"/>
                <a:ea typeface="Montserrat Light"/>
                <a:cs typeface="Montserrat Light"/>
                <a:sym typeface="Montserrat Light"/>
              </a:rPr>
              <a:t>Results Overview</a:t>
            </a:r>
            <a:endParaRPr>
              <a:solidFill>
                <a:srgbClr val="FAB31F"/>
              </a:solidFill>
              <a:latin typeface="Montserrat Light"/>
              <a:ea typeface="Montserrat Light"/>
              <a:cs typeface="Montserrat Light"/>
              <a:sym typeface="Montserrat Light"/>
            </a:endParaRPr>
          </a:p>
        </p:txBody>
      </p:sp>
      <p:sp>
        <p:nvSpPr>
          <p:cNvPr id="256" name="Google Shape;256;p1"/>
          <p:cNvSpPr txBox="1"/>
          <p:nvPr>
            <p:ph idx="4" type="body"/>
          </p:nvPr>
        </p:nvSpPr>
        <p:spPr>
          <a:xfrm>
            <a:off x="846234" y="3499064"/>
            <a:ext cx="7219800" cy="1539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0"/>
              </a:spcBef>
              <a:spcAft>
                <a:spcPts val="0"/>
              </a:spcAft>
              <a:buSzPts val="600"/>
              <a:buNone/>
            </a:pPr>
            <a:r>
              <a:rPr i="1" lang="en" sz="1000">
                <a:solidFill>
                  <a:srgbClr val="D9D9D9"/>
                </a:solidFill>
              </a:rPr>
              <a:t>Created on September 02, 2026 for </a:t>
            </a:r>
            <a:r>
              <a:rPr i="1" lang="en" sz="1000">
                <a:solidFill>
                  <a:srgbClr val="D9D9D9"/>
                </a:solidFill>
              </a:rPr>
              <a:t>Example Customer</a:t>
            </a:r>
            <a:endParaRPr i="1" sz="1000">
              <a:solidFill>
                <a:srgbClr val="D9D9D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cxnSp>
        <p:nvCxnSpPr>
          <p:cNvPr id="261" name="Google Shape;261;p2"/>
          <p:cNvCxnSpPr/>
          <p:nvPr/>
        </p:nvCxnSpPr>
        <p:spPr>
          <a:xfrm>
            <a:off x="4987875" y="1507950"/>
            <a:ext cx="3322200" cy="7800"/>
          </a:xfrm>
          <a:prstGeom prst="straightConnector1">
            <a:avLst/>
          </a:prstGeom>
          <a:noFill/>
          <a:ln cap="flat" cmpd="sng" w="9525">
            <a:solidFill>
              <a:srgbClr val="FFFFFF"/>
            </a:solidFill>
            <a:prstDash val="solid"/>
            <a:round/>
            <a:headEnd len="sm" w="sm" type="none"/>
            <a:tailEnd len="sm" w="sm" type="none"/>
          </a:ln>
        </p:spPr>
      </p:cxnSp>
      <p:sp>
        <p:nvSpPr>
          <p:cNvPr id="262" name="Google Shape;262;p2"/>
          <p:cNvSpPr txBox="1"/>
          <p:nvPr>
            <p:ph idx="1" type="body"/>
          </p:nvPr>
        </p:nvSpPr>
        <p:spPr>
          <a:xfrm>
            <a:off x="4981906" y="1705355"/>
            <a:ext cx="3258600" cy="2308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sz="1500"/>
              <a:t>Assessment Summary</a:t>
            </a:r>
            <a:endParaRPr sz="1500"/>
          </a:p>
          <a:p>
            <a:pPr indent="0" lvl="0" marL="0" rtl="0" algn="l">
              <a:lnSpc>
                <a:spcPct val="100000"/>
              </a:lnSpc>
              <a:spcBef>
                <a:spcPts val="0"/>
              </a:spcBef>
              <a:spcAft>
                <a:spcPts val="0"/>
              </a:spcAft>
              <a:buSzPts val="600"/>
              <a:buNone/>
            </a:pPr>
            <a:r>
              <a:rPr lang="en" sz="1500"/>
              <a:t>Financial Summary</a:t>
            </a:r>
            <a:endParaRPr sz="1200"/>
          </a:p>
          <a:p>
            <a:pPr indent="0" lvl="0" marL="0" rtl="0" algn="l">
              <a:lnSpc>
                <a:spcPct val="100000"/>
              </a:lnSpc>
              <a:spcBef>
                <a:spcPts val="0"/>
              </a:spcBef>
              <a:spcAft>
                <a:spcPts val="0"/>
              </a:spcAft>
              <a:buSzPts val="600"/>
              <a:buNone/>
            </a:pPr>
            <a:r>
              <a:rPr lang="en" sz="1500"/>
              <a:t>Additional Savings</a:t>
            </a:r>
            <a:endParaRPr sz="1500"/>
          </a:p>
          <a:p>
            <a:pPr indent="0" lvl="0" marL="0" rtl="0" algn="l">
              <a:lnSpc>
                <a:spcPct val="100000"/>
              </a:lnSpc>
              <a:spcBef>
                <a:spcPts val="0"/>
              </a:spcBef>
              <a:spcAft>
                <a:spcPts val="0"/>
              </a:spcAft>
              <a:buSzPts val="600"/>
              <a:buNone/>
            </a:pPr>
            <a:r>
              <a:rPr lang="en" sz="1500"/>
              <a:t>Storage Assessment</a:t>
            </a:r>
            <a:endParaRPr sz="1500"/>
          </a:p>
          <a:p>
            <a:pPr indent="0" lvl="0" marL="0" rtl="0" algn="l">
              <a:lnSpc>
                <a:spcPct val="100000"/>
              </a:lnSpc>
              <a:spcBef>
                <a:spcPts val="0"/>
              </a:spcBef>
              <a:spcAft>
                <a:spcPts val="0"/>
              </a:spcAft>
              <a:buSzPts val="600"/>
              <a:buNone/>
            </a:pPr>
            <a:r>
              <a:rPr lang="en" sz="1500"/>
              <a:t>EOL Assessment</a:t>
            </a:r>
            <a:endParaRPr sz="1500"/>
          </a:p>
          <a:p>
            <a:pPr indent="0" lvl="0" marL="0" rtl="0" algn="l">
              <a:lnSpc>
                <a:spcPct val="100000"/>
              </a:lnSpc>
              <a:spcBef>
                <a:spcPts val="0"/>
              </a:spcBef>
              <a:spcAft>
                <a:spcPts val="0"/>
              </a:spcAft>
              <a:buSzPts val="600"/>
              <a:buNone/>
            </a:pPr>
            <a:r>
              <a:rPr lang="en" sz="1500"/>
              <a:t>Modernization Options</a:t>
            </a:r>
            <a:endParaRPr sz="1500"/>
          </a:p>
          <a:p>
            <a:pPr indent="0" lvl="0" marL="0" rtl="0" algn="l">
              <a:lnSpc>
                <a:spcPct val="100000"/>
              </a:lnSpc>
              <a:spcBef>
                <a:spcPts val="0"/>
              </a:spcBef>
              <a:spcAft>
                <a:spcPts val="0"/>
              </a:spcAft>
              <a:buSzPts val="600"/>
              <a:buNone/>
            </a:pPr>
            <a:r>
              <a:rPr lang="en" sz="1500"/>
              <a:t>Business Value</a:t>
            </a:r>
            <a:endParaRPr sz="1500"/>
          </a:p>
          <a:p>
            <a:pPr indent="0" lvl="0" marL="0" rtl="0" algn="l">
              <a:lnSpc>
                <a:spcPct val="100000"/>
              </a:lnSpc>
              <a:spcBef>
                <a:spcPts val="0"/>
              </a:spcBef>
              <a:spcAft>
                <a:spcPts val="0"/>
              </a:spcAft>
              <a:buSzPts val="600"/>
              <a:buNone/>
            </a:pPr>
            <a:r>
              <a:t/>
            </a:r>
            <a:endParaRPr sz="1500"/>
          </a:p>
          <a:p>
            <a:pPr indent="0" lvl="0" marL="0" rtl="0" algn="l">
              <a:lnSpc>
                <a:spcPct val="100000"/>
              </a:lnSpc>
              <a:spcBef>
                <a:spcPts val="0"/>
              </a:spcBef>
              <a:spcAft>
                <a:spcPts val="0"/>
              </a:spcAft>
              <a:buSzPts val="600"/>
              <a:buNone/>
            </a:pPr>
            <a:r>
              <a:t/>
            </a:r>
            <a:endParaRPr sz="1500"/>
          </a:p>
          <a:p>
            <a:pPr indent="0" lvl="0" marL="0" rtl="0" algn="l">
              <a:lnSpc>
                <a:spcPct val="100000"/>
              </a:lnSpc>
              <a:spcBef>
                <a:spcPts val="0"/>
              </a:spcBef>
              <a:spcAft>
                <a:spcPts val="0"/>
              </a:spcAft>
              <a:buSzPts val="600"/>
              <a:buNone/>
            </a:pPr>
            <a:r>
              <a:t/>
            </a:r>
            <a:endParaRPr sz="1500"/>
          </a:p>
        </p:txBody>
      </p:sp>
      <p:pic>
        <p:nvPicPr>
          <p:cNvPr id="263" name="Google Shape;263;p2"/>
          <p:cNvPicPr preferRelativeResize="0"/>
          <p:nvPr>
            <p:ph idx="2" type="pic"/>
          </p:nvPr>
        </p:nvPicPr>
        <p:blipFill rotWithShape="1">
          <a:blip r:embed="rId3">
            <a:alphaModFix/>
          </a:blip>
          <a:srcRect b="13424" l="0" r="0" t="13417"/>
          <a:stretch/>
        </p:blipFill>
        <p:spPr>
          <a:xfrm>
            <a:off x="-37182" y="457745"/>
            <a:ext cx="4609201" cy="4216202"/>
          </a:xfrm>
          <a:prstGeom prst="rect">
            <a:avLst/>
          </a:prstGeom>
          <a:noFill/>
          <a:ln>
            <a:noFill/>
          </a:ln>
        </p:spPr>
      </p:pic>
      <p:sp>
        <p:nvSpPr>
          <p:cNvPr id="264" name="Google Shape;264;p2"/>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265" name="Google Shape;265;p2"/>
          <p:cNvSpPr txBox="1"/>
          <p:nvPr>
            <p:ph idx="20" type="body"/>
          </p:nvPr>
        </p:nvSpPr>
        <p:spPr>
          <a:xfrm>
            <a:off x="4987869" y="1221183"/>
            <a:ext cx="3258600" cy="354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sz="2300">
                <a:solidFill>
                  <a:srgbClr val="FAB31F"/>
                </a:solidFill>
              </a:rPr>
              <a:t>Contents</a:t>
            </a:r>
            <a:endParaRPr sz="2300">
              <a:solidFill>
                <a:srgbClr val="FAB31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271" name="Google Shape;271;p3"/>
          <p:cNvSpPr txBox="1"/>
          <p:nvPr>
            <p:ph idx="1" type="body"/>
          </p:nvPr>
        </p:nvSpPr>
        <p:spPr>
          <a:xfrm>
            <a:off x="3413021" y="2086569"/>
            <a:ext cx="4812900" cy="1385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t>Assessment Summary</a:t>
            </a:r>
            <a:endParaRPr/>
          </a:p>
        </p:txBody>
      </p:sp>
      <p:sp>
        <p:nvSpPr>
          <p:cNvPr id="272" name="Google Shape;272;p3"/>
          <p:cNvSpPr txBox="1"/>
          <p:nvPr>
            <p:ph idx="2" type="body"/>
          </p:nvPr>
        </p:nvSpPr>
        <p:spPr>
          <a:xfrm>
            <a:off x="918121" y="1947945"/>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t>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
          <p:cNvSpPr txBox="1"/>
          <p:nvPr/>
        </p:nvSpPr>
        <p:spPr>
          <a:xfrm>
            <a:off x="748393" y="716100"/>
            <a:ext cx="34092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Montserrat"/>
                <a:ea typeface="Montserrat"/>
                <a:cs typeface="Montserrat"/>
                <a:sym typeface="Montserrat"/>
              </a:rPr>
              <a:t>Industry leader &amp; Cloud Service Provider Partner for over a decade</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Montserrat"/>
                <a:ea typeface="Montserrat"/>
                <a:cs typeface="Montserrat"/>
                <a:sym typeface="Montserrat"/>
              </a:rPr>
              <a:t>Supporting ~700 assessments / migrations annually</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Montserrat"/>
                <a:ea typeface="Montserrat"/>
                <a:cs typeface="Montserrat"/>
                <a:sym typeface="Montserrat"/>
              </a:rPr>
              <a:t>Influencing ~</a:t>
            </a:r>
            <a:r>
              <a:rPr b="0" i="0" lang="en" sz="1400" u="none" cap="none" strike="noStrike">
                <a:solidFill>
                  <a:schemeClr val="dk1"/>
                </a:solidFill>
                <a:latin typeface="Montserrat"/>
                <a:ea typeface="Montserrat"/>
                <a:cs typeface="Montserrat"/>
                <a:sym typeface="Montserrat"/>
              </a:rPr>
              <a:t>$1B </a:t>
            </a:r>
            <a:r>
              <a:rPr b="0" i="0" lang="en" sz="1400" u="none" cap="none" strike="noStrike">
                <a:solidFill>
                  <a:srgbClr val="000000"/>
                </a:solidFill>
                <a:latin typeface="Montserrat"/>
                <a:ea typeface="Montserrat"/>
                <a:cs typeface="Montserrat"/>
                <a:sym typeface="Montserrat"/>
              </a:rPr>
              <a:t>in CSP Spend</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Montserrat"/>
                <a:ea typeface="Montserrat"/>
                <a:cs typeface="Montserrat"/>
                <a:sym typeface="Montserrat"/>
              </a:rPr>
              <a:t>Globally positioned support and engineering teams to enable in-region support for customers and partners</a:t>
            </a:r>
            <a:endParaRPr b="0" i="0" sz="1400" u="none" cap="none" strike="noStrike">
              <a:solidFill>
                <a:srgbClr val="000000"/>
              </a:solidFill>
              <a:latin typeface="Montserrat"/>
              <a:ea typeface="Montserrat"/>
              <a:cs typeface="Montserrat"/>
              <a:sym typeface="Montserrat"/>
            </a:endParaRPr>
          </a:p>
        </p:txBody>
      </p:sp>
      <p:sp>
        <p:nvSpPr>
          <p:cNvPr id="279" name="Google Shape;279;p4"/>
          <p:cNvSpPr txBox="1"/>
          <p:nvPr>
            <p:ph idx="12" type="sldNum"/>
          </p:nvPr>
        </p:nvSpPr>
        <p:spPr>
          <a:xfrm>
            <a:off x="8140005" y="4743156"/>
            <a:ext cx="101700" cy="61500"/>
          </a:xfrm>
          <a:prstGeom prst="rect">
            <a:avLst/>
          </a:prstGeom>
          <a:noFill/>
          <a:ln>
            <a:noFill/>
          </a:ln>
        </p:spPr>
        <p:txBody>
          <a:bodyPr anchorCtr="0" anchor="ctr"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pic>
        <p:nvPicPr>
          <p:cNvPr id="280" name="Google Shape;280;p4"/>
          <p:cNvPicPr preferRelativeResize="0"/>
          <p:nvPr/>
        </p:nvPicPr>
        <p:blipFill rotWithShape="1">
          <a:blip r:embed="rId3">
            <a:alphaModFix/>
          </a:blip>
          <a:srcRect b="0" l="5064" r="23193" t="0"/>
          <a:stretch/>
        </p:blipFill>
        <p:spPr>
          <a:xfrm>
            <a:off x="4537347" y="457745"/>
            <a:ext cx="4609188" cy="4216131"/>
          </a:xfrm>
          <a:prstGeom prst="rect">
            <a:avLst/>
          </a:prstGeom>
          <a:noFill/>
          <a:ln>
            <a:noFill/>
          </a:ln>
        </p:spPr>
      </p:pic>
      <p:sp>
        <p:nvSpPr>
          <p:cNvPr id="281" name="Google Shape;281;p4"/>
          <p:cNvSpPr txBox="1"/>
          <p:nvPr>
            <p:ph idx="4294967295" type="title"/>
          </p:nvPr>
        </p:nvSpPr>
        <p:spPr>
          <a:xfrm>
            <a:off x="186323" y="110150"/>
            <a:ext cx="6913200" cy="437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Font typeface="Montserrat"/>
              <a:buNone/>
            </a:pPr>
            <a:r>
              <a:rPr lang="en" sz="2400">
                <a:solidFill>
                  <a:srgbClr val="000000"/>
                </a:solidFill>
              </a:rPr>
              <a:t>Cloudamize Overview</a:t>
            </a:r>
            <a:endParaRPr b="0" i="1" sz="2400">
              <a:solidFill>
                <a:srgbClr val="000000"/>
              </a:solidFill>
              <a:latin typeface="Montserrat"/>
              <a:ea typeface="Montserrat"/>
              <a:cs typeface="Montserrat"/>
              <a:sym typeface="Montserrat"/>
            </a:endParaRPr>
          </a:p>
        </p:txBody>
      </p:sp>
      <p:pic>
        <p:nvPicPr>
          <p:cNvPr id="282" name="Google Shape;282;p4"/>
          <p:cNvPicPr preferRelativeResize="0"/>
          <p:nvPr/>
        </p:nvPicPr>
        <p:blipFill rotWithShape="1">
          <a:blip r:embed="rId4">
            <a:alphaModFix/>
          </a:blip>
          <a:srcRect b="0" l="0" r="0" t="0"/>
          <a:stretch/>
        </p:blipFill>
        <p:spPr>
          <a:xfrm>
            <a:off x="458629" y="1496693"/>
            <a:ext cx="263599" cy="263601"/>
          </a:xfrm>
          <a:prstGeom prst="rect">
            <a:avLst/>
          </a:prstGeom>
          <a:noFill/>
          <a:ln>
            <a:noFill/>
          </a:ln>
        </p:spPr>
      </p:pic>
      <p:sp>
        <p:nvSpPr>
          <p:cNvPr id="283" name="Google Shape;283;p4"/>
          <p:cNvSpPr/>
          <p:nvPr/>
        </p:nvSpPr>
        <p:spPr>
          <a:xfrm>
            <a:off x="450775" y="2585457"/>
            <a:ext cx="279300" cy="288300"/>
          </a:xfrm>
          <a:custGeom>
            <a:rect b="b" l="l" r="r" t="t"/>
            <a:pathLst>
              <a:path extrusionOk="0" h="120000" w="120000">
                <a:moveTo>
                  <a:pt x="59202" y="119802"/>
                </a:moveTo>
                <a:lnTo>
                  <a:pt x="59202" y="119802"/>
                </a:lnTo>
                <a:cubicBezTo>
                  <a:pt x="26710" y="119802"/>
                  <a:pt x="0" y="93399"/>
                  <a:pt x="0" y="59901"/>
                </a:cubicBezTo>
                <a:cubicBezTo>
                  <a:pt x="0" y="26403"/>
                  <a:pt x="26710" y="0"/>
                  <a:pt x="59202" y="0"/>
                </a:cubicBezTo>
                <a:cubicBezTo>
                  <a:pt x="92890" y="0"/>
                  <a:pt x="119800" y="26403"/>
                  <a:pt x="119800" y="59901"/>
                </a:cubicBezTo>
                <a:cubicBezTo>
                  <a:pt x="119800" y="93399"/>
                  <a:pt x="92890" y="119802"/>
                  <a:pt x="59202" y="119802"/>
                </a:cubicBezTo>
                <a:close/>
                <a:moveTo>
                  <a:pt x="92890" y="25024"/>
                </a:moveTo>
                <a:lnTo>
                  <a:pt x="92890" y="25024"/>
                </a:lnTo>
                <a:cubicBezTo>
                  <a:pt x="92890" y="25024"/>
                  <a:pt x="92890" y="25024"/>
                  <a:pt x="92890" y="23645"/>
                </a:cubicBezTo>
                <a:lnTo>
                  <a:pt x="91495" y="23645"/>
                </a:lnTo>
                <a:cubicBezTo>
                  <a:pt x="91495" y="23645"/>
                  <a:pt x="91495" y="23645"/>
                  <a:pt x="91495" y="25024"/>
                </a:cubicBezTo>
                <a:cubicBezTo>
                  <a:pt x="91495" y="25024"/>
                  <a:pt x="91495" y="25024"/>
                  <a:pt x="92890" y="25024"/>
                </a:cubicBezTo>
                <a:cubicBezTo>
                  <a:pt x="92890" y="26403"/>
                  <a:pt x="92890" y="26403"/>
                  <a:pt x="91495" y="26403"/>
                </a:cubicBezTo>
                <a:cubicBezTo>
                  <a:pt x="91495" y="27783"/>
                  <a:pt x="91495" y="27783"/>
                  <a:pt x="91495" y="27783"/>
                </a:cubicBezTo>
                <a:lnTo>
                  <a:pt x="90099" y="27783"/>
                </a:lnTo>
                <a:cubicBezTo>
                  <a:pt x="90099" y="27783"/>
                  <a:pt x="90099" y="27783"/>
                  <a:pt x="91495" y="27783"/>
                </a:cubicBezTo>
                <a:cubicBezTo>
                  <a:pt x="91495" y="27783"/>
                  <a:pt x="91495" y="27783"/>
                  <a:pt x="92890" y="27783"/>
                </a:cubicBezTo>
                <a:cubicBezTo>
                  <a:pt x="92890" y="26403"/>
                  <a:pt x="92890" y="26403"/>
                  <a:pt x="92890" y="26403"/>
                </a:cubicBezTo>
                <a:cubicBezTo>
                  <a:pt x="92890" y="25024"/>
                  <a:pt x="92890" y="25024"/>
                  <a:pt x="94485" y="25024"/>
                </a:cubicBezTo>
                <a:lnTo>
                  <a:pt x="92890" y="25024"/>
                </a:lnTo>
                <a:close/>
                <a:moveTo>
                  <a:pt x="94485" y="26403"/>
                </a:moveTo>
                <a:lnTo>
                  <a:pt x="94485" y="26403"/>
                </a:lnTo>
                <a:close/>
                <a:moveTo>
                  <a:pt x="108438" y="66798"/>
                </a:moveTo>
                <a:lnTo>
                  <a:pt x="108438" y="66798"/>
                </a:lnTo>
                <a:cubicBezTo>
                  <a:pt x="108438" y="65418"/>
                  <a:pt x="108438" y="64039"/>
                  <a:pt x="108438" y="64039"/>
                </a:cubicBezTo>
                <a:cubicBezTo>
                  <a:pt x="108438" y="62660"/>
                  <a:pt x="108438" y="64039"/>
                  <a:pt x="107043" y="64039"/>
                </a:cubicBezTo>
                <a:cubicBezTo>
                  <a:pt x="107043" y="62660"/>
                  <a:pt x="107043" y="62660"/>
                  <a:pt x="107043" y="62660"/>
                </a:cubicBezTo>
                <a:cubicBezTo>
                  <a:pt x="107043" y="62660"/>
                  <a:pt x="107043" y="62660"/>
                  <a:pt x="107043" y="64039"/>
                </a:cubicBezTo>
                <a:cubicBezTo>
                  <a:pt x="107043" y="64039"/>
                  <a:pt x="105647" y="65418"/>
                  <a:pt x="107043" y="65418"/>
                </a:cubicBezTo>
                <a:cubicBezTo>
                  <a:pt x="107043" y="66798"/>
                  <a:pt x="107043" y="66798"/>
                  <a:pt x="108438" y="66798"/>
                </a:cubicBezTo>
                <a:close/>
                <a:moveTo>
                  <a:pt x="12757" y="71133"/>
                </a:moveTo>
                <a:lnTo>
                  <a:pt x="12757" y="71133"/>
                </a:lnTo>
                <a:cubicBezTo>
                  <a:pt x="14152" y="71133"/>
                  <a:pt x="14152" y="71133"/>
                  <a:pt x="14152" y="71133"/>
                </a:cubicBezTo>
                <a:cubicBezTo>
                  <a:pt x="14152" y="69753"/>
                  <a:pt x="14152" y="69753"/>
                  <a:pt x="14152" y="69753"/>
                </a:cubicBezTo>
                <a:cubicBezTo>
                  <a:pt x="14152" y="69753"/>
                  <a:pt x="14152" y="69753"/>
                  <a:pt x="12757" y="69753"/>
                </a:cubicBezTo>
                <a:lnTo>
                  <a:pt x="12757" y="71133"/>
                </a:lnTo>
                <a:cubicBezTo>
                  <a:pt x="12757" y="69753"/>
                  <a:pt x="12757" y="69753"/>
                  <a:pt x="12757" y="69753"/>
                </a:cubicBezTo>
                <a:cubicBezTo>
                  <a:pt x="12757" y="69753"/>
                  <a:pt x="12757" y="69753"/>
                  <a:pt x="11362" y="69753"/>
                </a:cubicBezTo>
                <a:cubicBezTo>
                  <a:pt x="12757" y="71133"/>
                  <a:pt x="12757" y="71133"/>
                  <a:pt x="12757" y="71133"/>
                </a:cubicBezTo>
                <a:close/>
                <a:moveTo>
                  <a:pt x="14152" y="53004"/>
                </a:moveTo>
                <a:lnTo>
                  <a:pt x="14152" y="53004"/>
                </a:lnTo>
                <a:close/>
                <a:moveTo>
                  <a:pt x="14152" y="44532"/>
                </a:moveTo>
                <a:lnTo>
                  <a:pt x="14152" y="44532"/>
                </a:lnTo>
                <a:lnTo>
                  <a:pt x="14152" y="43152"/>
                </a:lnTo>
                <a:lnTo>
                  <a:pt x="14152" y="44532"/>
                </a:lnTo>
                <a:close/>
                <a:moveTo>
                  <a:pt x="26710" y="25024"/>
                </a:moveTo>
                <a:lnTo>
                  <a:pt x="26710" y="25024"/>
                </a:lnTo>
                <a:cubicBezTo>
                  <a:pt x="26710" y="25024"/>
                  <a:pt x="26710" y="25024"/>
                  <a:pt x="25315" y="25024"/>
                </a:cubicBezTo>
                <a:cubicBezTo>
                  <a:pt x="26710" y="25024"/>
                  <a:pt x="26710" y="25024"/>
                  <a:pt x="26710" y="25024"/>
                </a:cubicBezTo>
                <a:close/>
                <a:moveTo>
                  <a:pt x="25315" y="26403"/>
                </a:moveTo>
                <a:lnTo>
                  <a:pt x="25315" y="26403"/>
                </a:lnTo>
                <a:close/>
                <a:moveTo>
                  <a:pt x="38073" y="16748"/>
                </a:moveTo>
                <a:lnTo>
                  <a:pt x="38073" y="16748"/>
                </a:lnTo>
                <a:lnTo>
                  <a:pt x="39468" y="16748"/>
                </a:lnTo>
                <a:lnTo>
                  <a:pt x="38073" y="16748"/>
                </a:lnTo>
                <a:cubicBezTo>
                  <a:pt x="39468" y="16748"/>
                  <a:pt x="39468" y="16748"/>
                  <a:pt x="39468" y="16748"/>
                </a:cubicBezTo>
                <a:lnTo>
                  <a:pt x="39468" y="18128"/>
                </a:lnTo>
                <a:lnTo>
                  <a:pt x="39468" y="16748"/>
                </a:lnTo>
                <a:cubicBezTo>
                  <a:pt x="38073" y="16748"/>
                  <a:pt x="38073" y="18128"/>
                  <a:pt x="38073" y="18128"/>
                </a:cubicBezTo>
                <a:cubicBezTo>
                  <a:pt x="38073" y="18128"/>
                  <a:pt x="38073" y="18128"/>
                  <a:pt x="38073" y="16748"/>
                </a:cubicBezTo>
                <a:cubicBezTo>
                  <a:pt x="38073" y="18128"/>
                  <a:pt x="38073" y="18128"/>
                  <a:pt x="38073" y="18128"/>
                </a:cubicBezTo>
                <a:cubicBezTo>
                  <a:pt x="38073" y="18128"/>
                  <a:pt x="38073" y="18128"/>
                  <a:pt x="39468" y="18128"/>
                </a:cubicBezTo>
                <a:lnTo>
                  <a:pt x="38073" y="18128"/>
                </a:lnTo>
                <a:lnTo>
                  <a:pt x="39468" y="18128"/>
                </a:lnTo>
                <a:lnTo>
                  <a:pt x="38073" y="18128"/>
                </a:lnTo>
                <a:cubicBezTo>
                  <a:pt x="39468" y="18128"/>
                  <a:pt x="39468" y="18128"/>
                  <a:pt x="39468" y="18128"/>
                </a:cubicBezTo>
                <a:cubicBezTo>
                  <a:pt x="39468" y="18128"/>
                  <a:pt x="40863" y="19507"/>
                  <a:pt x="39468" y="19507"/>
                </a:cubicBezTo>
                <a:lnTo>
                  <a:pt x="38073" y="19507"/>
                </a:lnTo>
                <a:lnTo>
                  <a:pt x="39468" y="19507"/>
                </a:lnTo>
                <a:cubicBezTo>
                  <a:pt x="38073" y="19507"/>
                  <a:pt x="38073" y="19507"/>
                  <a:pt x="38073" y="19507"/>
                </a:cubicBezTo>
                <a:cubicBezTo>
                  <a:pt x="38073" y="20886"/>
                  <a:pt x="36677" y="20886"/>
                  <a:pt x="38073" y="20886"/>
                </a:cubicBezTo>
                <a:cubicBezTo>
                  <a:pt x="38073" y="19507"/>
                  <a:pt x="38073" y="19507"/>
                  <a:pt x="38073" y="19507"/>
                </a:cubicBezTo>
                <a:cubicBezTo>
                  <a:pt x="38073" y="20886"/>
                  <a:pt x="38073" y="20886"/>
                  <a:pt x="38073" y="20886"/>
                </a:cubicBezTo>
                <a:lnTo>
                  <a:pt x="39468" y="20886"/>
                </a:lnTo>
                <a:cubicBezTo>
                  <a:pt x="39468" y="20886"/>
                  <a:pt x="39468" y="20886"/>
                  <a:pt x="40863" y="20886"/>
                </a:cubicBezTo>
                <a:cubicBezTo>
                  <a:pt x="42259" y="20886"/>
                  <a:pt x="42259" y="20886"/>
                  <a:pt x="42259" y="20886"/>
                </a:cubicBezTo>
                <a:cubicBezTo>
                  <a:pt x="42259" y="22266"/>
                  <a:pt x="42259" y="22266"/>
                  <a:pt x="42259" y="22266"/>
                </a:cubicBezTo>
                <a:cubicBezTo>
                  <a:pt x="42259" y="22266"/>
                  <a:pt x="40863" y="22266"/>
                  <a:pt x="40863" y="20886"/>
                </a:cubicBezTo>
                <a:cubicBezTo>
                  <a:pt x="40863" y="22266"/>
                  <a:pt x="42259" y="22266"/>
                  <a:pt x="40863" y="22266"/>
                </a:cubicBezTo>
                <a:cubicBezTo>
                  <a:pt x="39468" y="20886"/>
                  <a:pt x="39468" y="20886"/>
                  <a:pt x="39468" y="20886"/>
                </a:cubicBezTo>
                <a:lnTo>
                  <a:pt x="39468" y="22266"/>
                </a:lnTo>
                <a:cubicBezTo>
                  <a:pt x="38073" y="20886"/>
                  <a:pt x="38073" y="20886"/>
                  <a:pt x="38073" y="20886"/>
                </a:cubicBezTo>
                <a:cubicBezTo>
                  <a:pt x="38073" y="20886"/>
                  <a:pt x="38073" y="20886"/>
                  <a:pt x="38073" y="22266"/>
                </a:cubicBezTo>
                <a:cubicBezTo>
                  <a:pt x="39468" y="22266"/>
                  <a:pt x="39468" y="22266"/>
                  <a:pt x="39468" y="22266"/>
                </a:cubicBezTo>
                <a:lnTo>
                  <a:pt x="39468" y="20886"/>
                </a:lnTo>
                <a:cubicBezTo>
                  <a:pt x="39468" y="22266"/>
                  <a:pt x="39468" y="22266"/>
                  <a:pt x="39468" y="22266"/>
                </a:cubicBezTo>
                <a:lnTo>
                  <a:pt x="38073" y="22266"/>
                </a:lnTo>
                <a:cubicBezTo>
                  <a:pt x="39468" y="22266"/>
                  <a:pt x="38073" y="22266"/>
                  <a:pt x="38073" y="23645"/>
                </a:cubicBezTo>
                <a:cubicBezTo>
                  <a:pt x="38073" y="23645"/>
                  <a:pt x="38073" y="22266"/>
                  <a:pt x="39468" y="22266"/>
                </a:cubicBezTo>
                <a:lnTo>
                  <a:pt x="39468" y="23645"/>
                </a:lnTo>
                <a:cubicBezTo>
                  <a:pt x="39468" y="23645"/>
                  <a:pt x="39468" y="23645"/>
                  <a:pt x="39468" y="22266"/>
                </a:cubicBezTo>
                <a:lnTo>
                  <a:pt x="40863" y="22266"/>
                </a:lnTo>
                <a:cubicBezTo>
                  <a:pt x="40863" y="22266"/>
                  <a:pt x="40863" y="22266"/>
                  <a:pt x="42259" y="22266"/>
                </a:cubicBezTo>
                <a:lnTo>
                  <a:pt x="40863" y="22266"/>
                </a:lnTo>
                <a:cubicBezTo>
                  <a:pt x="40863" y="23645"/>
                  <a:pt x="40863" y="23645"/>
                  <a:pt x="42259" y="23645"/>
                </a:cubicBezTo>
                <a:cubicBezTo>
                  <a:pt x="40863" y="23645"/>
                  <a:pt x="40863" y="23645"/>
                  <a:pt x="40863" y="23645"/>
                </a:cubicBezTo>
                <a:lnTo>
                  <a:pt x="40863" y="25024"/>
                </a:lnTo>
                <a:cubicBezTo>
                  <a:pt x="39468" y="25024"/>
                  <a:pt x="39468" y="25024"/>
                  <a:pt x="39468" y="25024"/>
                </a:cubicBezTo>
                <a:cubicBezTo>
                  <a:pt x="39468" y="25024"/>
                  <a:pt x="39468" y="25024"/>
                  <a:pt x="38073" y="25024"/>
                </a:cubicBezTo>
                <a:lnTo>
                  <a:pt x="38073" y="26403"/>
                </a:lnTo>
                <a:cubicBezTo>
                  <a:pt x="38073" y="26403"/>
                  <a:pt x="38073" y="26403"/>
                  <a:pt x="38073" y="27783"/>
                </a:cubicBezTo>
                <a:cubicBezTo>
                  <a:pt x="38073" y="27783"/>
                  <a:pt x="38073" y="27783"/>
                  <a:pt x="36677" y="27783"/>
                </a:cubicBezTo>
                <a:cubicBezTo>
                  <a:pt x="36677" y="27783"/>
                  <a:pt x="36677" y="29359"/>
                  <a:pt x="35282" y="29359"/>
                </a:cubicBezTo>
                <a:cubicBezTo>
                  <a:pt x="35282" y="29359"/>
                  <a:pt x="35282" y="29359"/>
                  <a:pt x="35282" y="27783"/>
                </a:cubicBezTo>
                <a:cubicBezTo>
                  <a:pt x="35282" y="27783"/>
                  <a:pt x="35282" y="27783"/>
                  <a:pt x="35282" y="29359"/>
                </a:cubicBezTo>
                <a:cubicBezTo>
                  <a:pt x="33887" y="29359"/>
                  <a:pt x="35282" y="29359"/>
                  <a:pt x="33887" y="29359"/>
                </a:cubicBezTo>
                <a:cubicBezTo>
                  <a:pt x="33887" y="29359"/>
                  <a:pt x="33887" y="29359"/>
                  <a:pt x="35282" y="29359"/>
                </a:cubicBezTo>
                <a:cubicBezTo>
                  <a:pt x="33887" y="29359"/>
                  <a:pt x="33887" y="29359"/>
                  <a:pt x="33887" y="29359"/>
                </a:cubicBezTo>
                <a:cubicBezTo>
                  <a:pt x="33887" y="30738"/>
                  <a:pt x="33887" y="29359"/>
                  <a:pt x="33887" y="30738"/>
                </a:cubicBezTo>
                <a:lnTo>
                  <a:pt x="35282" y="30738"/>
                </a:lnTo>
                <a:cubicBezTo>
                  <a:pt x="33887" y="30738"/>
                  <a:pt x="33887" y="30738"/>
                  <a:pt x="33887" y="30738"/>
                </a:cubicBezTo>
                <a:cubicBezTo>
                  <a:pt x="33887" y="30738"/>
                  <a:pt x="33887" y="30738"/>
                  <a:pt x="33887" y="32118"/>
                </a:cubicBezTo>
                <a:cubicBezTo>
                  <a:pt x="33887" y="32118"/>
                  <a:pt x="33887" y="32118"/>
                  <a:pt x="33887" y="33497"/>
                </a:cubicBezTo>
                <a:cubicBezTo>
                  <a:pt x="33887" y="33497"/>
                  <a:pt x="33887" y="33497"/>
                  <a:pt x="33887" y="34876"/>
                </a:cubicBezTo>
                <a:cubicBezTo>
                  <a:pt x="33887" y="34876"/>
                  <a:pt x="33887" y="34876"/>
                  <a:pt x="32491" y="34876"/>
                </a:cubicBezTo>
                <a:lnTo>
                  <a:pt x="33887" y="34876"/>
                </a:lnTo>
                <a:cubicBezTo>
                  <a:pt x="33887" y="34876"/>
                  <a:pt x="33887" y="34876"/>
                  <a:pt x="32491" y="34876"/>
                </a:cubicBezTo>
                <a:cubicBezTo>
                  <a:pt x="30897" y="34876"/>
                  <a:pt x="32491" y="34876"/>
                  <a:pt x="30897" y="34876"/>
                </a:cubicBezTo>
                <a:lnTo>
                  <a:pt x="32491" y="34876"/>
                </a:lnTo>
                <a:lnTo>
                  <a:pt x="30897" y="34876"/>
                </a:lnTo>
                <a:lnTo>
                  <a:pt x="30897" y="33497"/>
                </a:lnTo>
                <a:lnTo>
                  <a:pt x="30897" y="34876"/>
                </a:lnTo>
                <a:cubicBezTo>
                  <a:pt x="30897" y="34876"/>
                  <a:pt x="30897" y="34876"/>
                  <a:pt x="29501" y="34876"/>
                </a:cubicBezTo>
                <a:lnTo>
                  <a:pt x="29501" y="33497"/>
                </a:lnTo>
                <a:cubicBezTo>
                  <a:pt x="29501" y="34876"/>
                  <a:pt x="29501" y="33497"/>
                  <a:pt x="29501" y="33497"/>
                </a:cubicBezTo>
                <a:lnTo>
                  <a:pt x="29501" y="34876"/>
                </a:lnTo>
                <a:cubicBezTo>
                  <a:pt x="28106" y="34876"/>
                  <a:pt x="28106" y="34876"/>
                  <a:pt x="28106" y="33497"/>
                </a:cubicBezTo>
                <a:cubicBezTo>
                  <a:pt x="28106" y="33497"/>
                  <a:pt x="29501" y="33497"/>
                  <a:pt x="28106" y="33497"/>
                </a:cubicBezTo>
                <a:cubicBezTo>
                  <a:pt x="28106" y="32118"/>
                  <a:pt x="28106" y="32118"/>
                  <a:pt x="28106" y="32118"/>
                </a:cubicBezTo>
                <a:lnTo>
                  <a:pt x="28106" y="33497"/>
                </a:lnTo>
                <a:cubicBezTo>
                  <a:pt x="28106" y="33497"/>
                  <a:pt x="28106" y="33497"/>
                  <a:pt x="28106" y="32118"/>
                </a:cubicBezTo>
                <a:lnTo>
                  <a:pt x="28106" y="33497"/>
                </a:lnTo>
                <a:cubicBezTo>
                  <a:pt x="26710" y="32118"/>
                  <a:pt x="28106" y="32118"/>
                  <a:pt x="28106" y="32118"/>
                </a:cubicBezTo>
                <a:cubicBezTo>
                  <a:pt x="28106" y="32118"/>
                  <a:pt x="28106" y="32118"/>
                  <a:pt x="26710" y="32118"/>
                </a:cubicBezTo>
                <a:cubicBezTo>
                  <a:pt x="26710" y="32118"/>
                  <a:pt x="26710" y="32118"/>
                  <a:pt x="28106" y="32118"/>
                </a:cubicBezTo>
                <a:cubicBezTo>
                  <a:pt x="28106" y="32118"/>
                  <a:pt x="28106" y="32118"/>
                  <a:pt x="28106" y="30738"/>
                </a:cubicBezTo>
                <a:cubicBezTo>
                  <a:pt x="28106" y="32118"/>
                  <a:pt x="28106" y="32118"/>
                  <a:pt x="28106" y="32118"/>
                </a:cubicBezTo>
                <a:cubicBezTo>
                  <a:pt x="26710" y="32118"/>
                  <a:pt x="26710" y="32118"/>
                  <a:pt x="26710" y="32118"/>
                </a:cubicBezTo>
                <a:cubicBezTo>
                  <a:pt x="26710" y="32118"/>
                  <a:pt x="26710" y="32118"/>
                  <a:pt x="26710" y="30738"/>
                </a:cubicBezTo>
                <a:cubicBezTo>
                  <a:pt x="26710" y="30738"/>
                  <a:pt x="26710" y="30738"/>
                  <a:pt x="28106" y="30738"/>
                </a:cubicBezTo>
                <a:cubicBezTo>
                  <a:pt x="28106" y="30738"/>
                  <a:pt x="28106" y="30738"/>
                  <a:pt x="26710" y="30738"/>
                </a:cubicBezTo>
                <a:lnTo>
                  <a:pt x="26710" y="32118"/>
                </a:lnTo>
                <a:cubicBezTo>
                  <a:pt x="26710" y="32118"/>
                  <a:pt x="26710" y="32118"/>
                  <a:pt x="26710" y="30738"/>
                </a:cubicBezTo>
                <a:cubicBezTo>
                  <a:pt x="26710" y="30738"/>
                  <a:pt x="26710" y="30738"/>
                  <a:pt x="25315" y="30738"/>
                </a:cubicBezTo>
                <a:lnTo>
                  <a:pt x="25315" y="29359"/>
                </a:lnTo>
                <a:lnTo>
                  <a:pt x="26710" y="29359"/>
                </a:lnTo>
                <a:cubicBezTo>
                  <a:pt x="26710" y="29359"/>
                  <a:pt x="26710" y="29359"/>
                  <a:pt x="28106" y="29359"/>
                </a:cubicBezTo>
                <a:cubicBezTo>
                  <a:pt x="26710" y="29359"/>
                  <a:pt x="26710" y="29359"/>
                  <a:pt x="26710" y="29359"/>
                </a:cubicBezTo>
                <a:lnTo>
                  <a:pt x="25315" y="29359"/>
                </a:lnTo>
                <a:lnTo>
                  <a:pt x="26710" y="29359"/>
                </a:lnTo>
                <a:cubicBezTo>
                  <a:pt x="25315" y="29359"/>
                  <a:pt x="25315" y="29359"/>
                  <a:pt x="25315" y="29359"/>
                </a:cubicBezTo>
                <a:cubicBezTo>
                  <a:pt x="25315" y="27783"/>
                  <a:pt x="26710" y="27783"/>
                  <a:pt x="26710" y="27783"/>
                </a:cubicBezTo>
                <a:cubicBezTo>
                  <a:pt x="25315" y="27783"/>
                  <a:pt x="25315" y="27783"/>
                  <a:pt x="25315" y="27783"/>
                </a:cubicBezTo>
                <a:cubicBezTo>
                  <a:pt x="25315" y="27783"/>
                  <a:pt x="25315" y="27783"/>
                  <a:pt x="26710" y="27783"/>
                </a:cubicBezTo>
                <a:lnTo>
                  <a:pt x="25315" y="27783"/>
                </a:lnTo>
                <a:lnTo>
                  <a:pt x="26710" y="27783"/>
                </a:lnTo>
                <a:cubicBezTo>
                  <a:pt x="25315" y="27783"/>
                  <a:pt x="25315" y="27783"/>
                  <a:pt x="25315" y="27783"/>
                </a:cubicBezTo>
                <a:cubicBezTo>
                  <a:pt x="25315" y="27783"/>
                  <a:pt x="25315" y="27783"/>
                  <a:pt x="26710" y="27783"/>
                </a:cubicBezTo>
                <a:cubicBezTo>
                  <a:pt x="25315" y="27783"/>
                  <a:pt x="25315" y="27783"/>
                  <a:pt x="25315" y="27783"/>
                </a:cubicBezTo>
                <a:cubicBezTo>
                  <a:pt x="25315" y="27783"/>
                  <a:pt x="25315" y="27783"/>
                  <a:pt x="26710" y="26403"/>
                </a:cubicBezTo>
                <a:cubicBezTo>
                  <a:pt x="26710" y="25024"/>
                  <a:pt x="26710" y="25024"/>
                  <a:pt x="26710" y="25024"/>
                </a:cubicBezTo>
                <a:lnTo>
                  <a:pt x="25315" y="25024"/>
                </a:lnTo>
                <a:cubicBezTo>
                  <a:pt x="25315" y="25024"/>
                  <a:pt x="25315" y="25024"/>
                  <a:pt x="26710" y="26403"/>
                </a:cubicBezTo>
                <a:cubicBezTo>
                  <a:pt x="26710" y="26403"/>
                  <a:pt x="26710" y="26403"/>
                  <a:pt x="25315" y="26403"/>
                </a:cubicBezTo>
                <a:cubicBezTo>
                  <a:pt x="23920" y="27783"/>
                  <a:pt x="22524" y="29359"/>
                  <a:pt x="21129" y="30738"/>
                </a:cubicBezTo>
                <a:lnTo>
                  <a:pt x="22524" y="30738"/>
                </a:lnTo>
                <a:cubicBezTo>
                  <a:pt x="22524" y="30738"/>
                  <a:pt x="22524" y="32118"/>
                  <a:pt x="23920" y="32118"/>
                </a:cubicBezTo>
                <a:cubicBezTo>
                  <a:pt x="22524" y="32118"/>
                  <a:pt x="22524" y="32118"/>
                  <a:pt x="22524" y="32118"/>
                </a:cubicBezTo>
                <a:lnTo>
                  <a:pt x="22524" y="33497"/>
                </a:lnTo>
                <a:lnTo>
                  <a:pt x="21129" y="33497"/>
                </a:lnTo>
                <a:cubicBezTo>
                  <a:pt x="21129" y="32118"/>
                  <a:pt x="21129" y="32118"/>
                  <a:pt x="21129" y="32118"/>
                </a:cubicBezTo>
                <a:lnTo>
                  <a:pt x="19734" y="32118"/>
                </a:lnTo>
                <a:lnTo>
                  <a:pt x="19734" y="33497"/>
                </a:lnTo>
                <a:cubicBezTo>
                  <a:pt x="19734" y="33497"/>
                  <a:pt x="19734" y="33497"/>
                  <a:pt x="21129" y="33497"/>
                </a:cubicBezTo>
                <a:cubicBezTo>
                  <a:pt x="21129" y="33497"/>
                  <a:pt x="21129" y="33497"/>
                  <a:pt x="21129" y="34876"/>
                </a:cubicBezTo>
                <a:lnTo>
                  <a:pt x="21129" y="33497"/>
                </a:lnTo>
                <a:cubicBezTo>
                  <a:pt x="21129" y="34876"/>
                  <a:pt x="21129" y="34876"/>
                  <a:pt x="21129" y="34876"/>
                </a:cubicBezTo>
                <a:cubicBezTo>
                  <a:pt x="19734" y="34876"/>
                  <a:pt x="19734" y="34876"/>
                  <a:pt x="19734" y="33497"/>
                </a:cubicBezTo>
                <a:lnTo>
                  <a:pt x="19734" y="34876"/>
                </a:lnTo>
                <a:lnTo>
                  <a:pt x="19734" y="33497"/>
                </a:lnTo>
                <a:cubicBezTo>
                  <a:pt x="19734" y="34876"/>
                  <a:pt x="19734" y="34876"/>
                  <a:pt x="19734" y="34876"/>
                </a:cubicBezTo>
                <a:cubicBezTo>
                  <a:pt x="19734" y="34876"/>
                  <a:pt x="21129" y="34876"/>
                  <a:pt x="21129" y="36256"/>
                </a:cubicBezTo>
                <a:cubicBezTo>
                  <a:pt x="19734" y="36256"/>
                  <a:pt x="19734" y="34876"/>
                  <a:pt x="19734" y="34876"/>
                </a:cubicBezTo>
                <a:cubicBezTo>
                  <a:pt x="19734" y="34876"/>
                  <a:pt x="19734" y="34876"/>
                  <a:pt x="18338" y="34876"/>
                </a:cubicBezTo>
                <a:cubicBezTo>
                  <a:pt x="18338" y="34876"/>
                  <a:pt x="16943" y="34876"/>
                  <a:pt x="16943" y="36256"/>
                </a:cubicBezTo>
                <a:cubicBezTo>
                  <a:pt x="18338" y="36256"/>
                  <a:pt x="18338" y="36256"/>
                  <a:pt x="18338" y="36256"/>
                </a:cubicBezTo>
                <a:lnTo>
                  <a:pt x="18338" y="37635"/>
                </a:lnTo>
                <a:cubicBezTo>
                  <a:pt x="18338" y="37635"/>
                  <a:pt x="18338" y="37635"/>
                  <a:pt x="18338" y="39014"/>
                </a:cubicBezTo>
                <a:cubicBezTo>
                  <a:pt x="18338" y="37635"/>
                  <a:pt x="19734" y="37635"/>
                  <a:pt x="19734" y="39014"/>
                </a:cubicBezTo>
                <a:lnTo>
                  <a:pt x="19734" y="37635"/>
                </a:lnTo>
                <a:cubicBezTo>
                  <a:pt x="21129" y="37635"/>
                  <a:pt x="21129" y="39014"/>
                  <a:pt x="21129" y="39014"/>
                </a:cubicBezTo>
                <a:cubicBezTo>
                  <a:pt x="21129" y="37635"/>
                  <a:pt x="21129" y="37635"/>
                  <a:pt x="21129" y="37635"/>
                </a:cubicBezTo>
                <a:lnTo>
                  <a:pt x="22524" y="37635"/>
                </a:lnTo>
                <a:cubicBezTo>
                  <a:pt x="22524" y="39014"/>
                  <a:pt x="22524" y="39014"/>
                  <a:pt x="22524" y="39014"/>
                </a:cubicBezTo>
                <a:cubicBezTo>
                  <a:pt x="22524" y="39014"/>
                  <a:pt x="22524" y="39014"/>
                  <a:pt x="22524" y="40394"/>
                </a:cubicBezTo>
                <a:cubicBezTo>
                  <a:pt x="22524" y="40394"/>
                  <a:pt x="22524" y="39014"/>
                  <a:pt x="22524" y="40394"/>
                </a:cubicBezTo>
                <a:cubicBezTo>
                  <a:pt x="23920" y="40394"/>
                  <a:pt x="23920" y="40394"/>
                  <a:pt x="23920" y="40394"/>
                </a:cubicBezTo>
                <a:cubicBezTo>
                  <a:pt x="23920" y="40394"/>
                  <a:pt x="23920" y="41773"/>
                  <a:pt x="25315" y="41773"/>
                </a:cubicBezTo>
                <a:cubicBezTo>
                  <a:pt x="23920" y="41773"/>
                  <a:pt x="23920" y="41773"/>
                  <a:pt x="23920" y="41773"/>
                </a:cubicBezTo>
                <a:cubicBezTo>
                  <a:pt x="25315" y="41773"/>
                  <a:pt x="25315" y="41773"/>
                  <a:pt x="25315" y="41773"/>
                </a:cubicBezTo>
                <a:lnTo>
                  <a:pt x="26710" y="41773"/>
                </a:lnTo>
                <a:cubicBezTo>
                  <a:pt x="26710" y="43152"/>
                  <a:pt x="26710" y="43152"/>
                  <a:pt x="26710" y="43152"/>
                </a:cubicBezTo>
                <a:lnTo>
                  <a:pt x="25315" y="43152"/>
                </a:lnTo>
                <a:cubicBezTo>
                  <a:pt x="23920" y="44532"/>
                  <a:pt x="23920" y="44532"/>
                  <a:pt x="23920" y="44532"/>
                </a:cubicBezTo>
                <a:cubicBezTo>
                  <a:pt x="23920" y="44532"/>
                  <a:pt x="23920" y="44532"/>
                  <a:pt x="22524" y="44532"/>
                </a:cubicBezTo>
                <a:lnTo>
                  <a:pt x="21129" y="44532"/>
                </a:lnTo>
                <a:cubicBezTo>
                  <a:pt x="21129" y="44532"/>
                  <a:pt x="21129" y="44532"/>
                  <a:pt x="19734" y="44532"/>
                </a:cubicBezTo>
                <a:cubicBezTo>
                  <a:pt x="19734" y="44532"/>
                  <a:pt x="19734" y="44532"/>
                  <a:pt x="19734" y="45911"/>
                </a:cubicBezTo>
                <a:cubicBezTo>
                  <a:pt x="18338" y="45911"/>
                  <a:pt x="18338" y="45911"/>
                  <a:pt x="18338" y="47290"/>
                </a:cubicBezTo>
                <a:lnTo>
                  <a:pt x="18338" y="45911"/>
                </a:lnTo>
                <a:cubicBezTo>
                  <a:pt x="19734" y="45911"/>
                  <a:pt x="19734" y="45911"/>
                  <a:pt x="19734" y="45911"/>
                </a:cubicBezTo>
                <a:cubicBezTo>
                  <a:pt x="21129" y="44532"/>
                  <a:pt x="21129" y="44532"/>
                  <a:pt x="21129" y="45911"/>
                </a:cubicBezTo>
                <a:cubicBezTo>
                  <a:pt x="21129" y="45911"/>
                  <a:pt x="21129" y="45911"/>
                  <a:pt x="19734" y="45911"/>
                </a:cubicBezTo>
                <a:cubicBezTo>
                  <a:pt x="21129" y="45911"/>
                  <a:pt x="21129" y="45911"/>
                  <a:pt x="21129" y="45911"/>
                </a:cubicBezTo>
                <a:cubicBezTo>
                  <a:pt x="21129" y="45911"/>
                  <a:pt x="21129" y="45911"/>
                  <a:pt x="21129" y="47290"/>
                </a:cubicBezTo>
                <a:cubicBezTo>
                  <a:pt x="21129" y="47290"/>
                  <a:pt x="21129" y="47290"/>
                  <a:pt x="22524" y="47290"/>
                </a:cubicBezTo>
                <a:cubicBezTo>
                  <a:pt x="22524" y="47290"/>
                  <a:pt x="22524" y="47290"/>
                  <a:pt x="21129" y="47290"/>
                </a:cubicBezTo>
                <a:cubicBezTo>
                  <a:pt x="21129" y="47290"/>
                  <a:pt x="21129" y="47290"/>
                  <a:pt x="22524" y="47290"/>
                </a:cubicBezTo>
                <a:cubicBezTo>
                  <a:pt x="23920" y="47290"/>
                  <a:pt x="23920" y="47290"/>
                  <a:pt x="23920" y="47290"/>
                </a:cubicBezTo>
                <a:cubicBezTo>
                  <a:pt x="22524" y="47290"/>
                  <a:pt x="23920" y="47290"/>
                  <a:pt x="22524" y="47290"/>
                </a:cubicBezTo>
                <a:cubicBezTo>
                  <a:pt x="22524" y="47290"/>
                  <a:pt x="22524" y="47290"/>
                  <a:pt x="22524" y="48669"/>
                </a:cubicBezTo>
                <a:lnTo>
                  <a:pt x="22524" y="47290"/>
                </a:lnTo>
                <a:cubicBezTo>
                  <a:pt x="22524" y="48669"/>
                  <a:pt x="22524" y="48669"/>
                  <a:pt x="22524" y="48669"/>
                </a:cubicBezTo>
                <a:cubicBezTo>
                  <a:pt x="22524" y="48669"/>
                  <a:pt x="22524" y="48669"/>
                  <a:pt x="21129" y="48669"/>
                </a:cubicBezTo>
                <a:lnTo>
                  <a:pt x="21129" y="47290"/>
                </a:lnTo>
                <a:cubicBezTo>
                  <a:pt x="21129" y="47290"/>
                  <a:pt x="21129" y="47290"/>
                  <a:pt x="21129" y="48669"/>
                </a:cubicBezTo>
                <a:lnTo>
                  <a:pt x="21129" y="47290"/>
                </a:lnTo>
                <a:lnTo>
                  <a:pt x="22524" y="47290"/>
                </a:lnTo>
                <a:cubicBezTo>
                  <a:pt x="21129" y="47290"/>
                  <a:pt x="21129" y="47290"/>
                  <a:pt x="21129" y="47290"/>
                </a:cubicBezTo>
                <a:cubicBezTo>
                  <a:pt x="21129" y="47290"/>
                  <a:pt x="21129" y="48669"/>
                  <a:pt x="19734" y="48669"/>
                </a:cubicBezTo>
                <a:cubicBezTo>
                  <a:pt x="19734" y="47290"/>
                  <a:pt x="19734" y="47290"/>
                  <a:pt x="19734" y="48669"/>
                </a:cubicBezTo>
                <a:lnTo>
                  <a:pt x="19734" y="47290"/>
                </a:lnTo>
                <a:cubicBezTo>
                  <a:pt x="19734" y="48669"/>
                  <a:pt x="19734" y="48669"/>
                  <a:pt x="19734" y="48669"/>
                </a:cubicBezTo>
                <a:lnTo>
                  <a:pt x="18338" y="48669"/>
                </a:lnTo>
                <a:lnTo>
                  <a:pt x="18338" y="50049"/>
                </a:lnTo>
                <a:cubicBezTo>
                  <a:pt x="16943" y="50049"/>
                  <a:pt x="16943" y="50049"/>
                  <a:pt x="16943" y="51625"/>
                </a:cubicBezTo>
                <a:lnTo>
                  <a:pt x="16943" y="50049"/>
                </a:lnTo>
                <a:lnTo>
                  <a:pt x="16943" y="51625"/>
                </a:lnTo>
                <a:cubicBezTo>
                  <a:pt x="15548" y="51625"/>
                  <a:pt x="15548" y="51625"/>
                  <a:pt x="15548" y="51625"/>
                </a:cubicBezTo>
                <a:cubicBezTo>
                  <a:pt x="15548" y="51625"/>
                  <a:pt x="15548" y="51625"/>
                  <a:pt x="16943" y="51625"/>
                </a:cubicBezTo>
                <a:lnTo>
                  <a:pt x="15548" y="51625"/>
                </a:lnTo>
                <a:cubicBezTo>
                  <a:pt x="15548" y="53004"/>
                  <a:pt x="15548" y="53004"/>
                  <a:pt x="15548" y="53004"/>
                </a:cubicBezTo>
                <a:cubicBezTo>
                  <a:pt x="15548" y="51625"/>
                  <a:pt x="15548" y="51625"/>
                  <a:pt x="15548" y="53004"/>
                </a:cubicBezTo>
                <a:cubicBezTo>
                  <a:pt x="15548" y="51625"/>
                  <a:pt x="15548" y="51625"/>
                  <a:pt x="15548" y="51625"/>
                </a:cubicBezTo>
                <a:cubicBezTo>
                  <a:pt x="15548" y="51625"/>
                  <a:pt x="15548" y="51625"/>
                  <a:pt x="15548" y="53004"/>
                </a:cubicBezTo>
                <a:lnTo>
                  <a:pt x="14152" y="53004"/>
                </a:lnTo>
                <a:cubicBezTo>
                  <a:pt x="15548" y="53004"/>
                  <a:pt x="15548" y="53004"/>
                  <a:pt x="15548" y="53004"/>
                </a:cubicBezTo>
                <a:lnTo>
                  <a:pt x="14152" y="53004"/>
                </a:lnTo>
                <a:lnTo>
                  <a:pt x="15548" y="53004"/>
                </a:lnTo>
                <a:lnTo>
                  <a:pt x="14152" y="53004"/>
                </a:lnTo>
                <a:lnTo>
                  <a:pt x="15548" y="53004"/>
                </a:lnTo>
                <a:cubicBezTo>
                  <a:pt x="15548" y="53004"/>
                  <a:pt x="15548" y="53004"/>
                  <a:pt x="14152" y="53004"/>
                </a:cubicBezTo>
                <a:cubicBezTo>
                  <a:pt x="15548" y="53004"/>
                  <a:pt x="15548" y="53004"/>
                  <a:pt x="15548" y="53004"/>
                </a:cubicBezTo>
                <a:lnTo>
                  <a:pt x="14152" y="53004"/>
                </a:lnTo>
                <a:lnTo>
                  <a:pt x="15548" y="53004"/>
                </a:lnTo>
                <a:cubicBezTo>
                  <a:pt x="15548" y="53004"/>
                  <a:pt x="15548" y="53004"/>
                  <a:pt x="15548" y="54384"/>
                </a:cubicBezTo>
                <a:lnTo>
                  <a:pt x="14152" y="54384"/>
                </a:lnTo>
                <a:cubicBezTo>
                  <a:pt x="15548" y="54384"/>
                  <a:pt x="15548" y="54384"/>
                  <a:pt x="15548" y="54384"/>
                </a:cubicBezTo>
                <a:cubicBezTo>
                  <a:pt x="14152" y="54384"/>
                  <a:pt x="14152" y="54384"/>
                  <a:pt x="14152" y="54384"/>
                </a:cubicBezTo>
                <a:lnTo>
                  <a:pt x="15548" y="54384"/>
                </a:lnTo>
                <a:cubicBezTo>
                  <a:pt x="15548" y="54384"/>
                  <a:pt x="15548" y="54384"/>
                  <a:pt x="14152" y="54384"/>
                </a:cubicBezTo>
                <a:lnTo>
                  <a:pt x="15548" y="54384"/>
                </a:lnTo>
                <a:cubicBezTo>
                  <a:pt x="14152" y="54384"/>
                  <a:pt x="14152" y="54384"/>
                  <a:pt x="14152" y="54384"/>
                </a:cubicBezTo>
                <a:lnTo>
                  <a:pt x="14152" y="55763"/>
                </a:lnTo>
                <a:cubicBezTo>
                  <a:pt x="14152" y="55763"/>
                  <a:pt x="14152" y="55763"/>
                  <a:pt x="12757" y="55763"/>
                </a:cubicBezTo>
                <a:lnTo>
                  <a:pt x="12757" y="57142"/>
                </a:lnTo>
                <a:lnTo>
                  <a:pt x="12757" y="58522"/>
                </a:lnTo>
                <a:lnTo>
                  <a:pt x="12757" y="59901"/>
                </a:lnTo>
                <a:cubicBezTo>
                  <a:pt x="11362" y="59901"/>
                  <a:pt x="12757" y="59901"/>
                  <a:pt x="11362" y="59901"/>
                </a:cubicBezTo>
                <a:lnTo>
                  <a:pt x="11362" y="58522"/>
                </a:lnTo>
                <a:cubicBezTo>
                  <a:pt x="11362" y="58522"/>
                  <a:pt x="11362" y="58522"/>
                  <a:pt x="11362" y="57142"/>
                </a:cubicBezTo>
                <a:cubicBezTo>
                  <a:pt x="11362" y="58522"/>
                  <a:pt x="11362" y="58522"/>
                  <a:pt x="11362" y="59901"/>
                </a:cubicBezTo>
                <a:lnTo>
                  <a:pt x="11362" y="61280"/>
                </a:lnTo>
                <a:cubicBezTo>
                  <a:pt x="12757" y="61280"/>
                  <a:pt x="12757" y="61280"/>
                  <a:pt x="12757" y="61280"/>
                </a:cubicBezTo>
                <a:cubicBezTo>
                  <a:pt x="12757" y="61280"/>
                  <a:pt x="12757" y="61280"/>
                  <a:pt x="12757" y="62660"/>
                </a:cubicBezTo>
                <a:cubicBezTo>
                  <a:pt x="14152" y="62660"/>
                  <a:pt x="14152" y="62660"/>
                  <a:pt x="14152" y="62660"/>
                </a:cubicBezTo>
                <a:lnTo>
                  <a:pt x="15548" y="62660"/>
                </a:lnTo>
                <a:lnTo>
                  <a:pt x="15548" y="64039"/>
                </a:lnTo>
                <a:cubicBezTo>
                  <a:pt x="15548" y="64039"/>
                  <a:pt x="15548" y="64039"/>
                  <a:pt x="15548" y="62660"/>
                </a:cubicBezTo>
                <a:cubicBezTo>
                  <a:pt x="14152" y="62660"/>
                  <a:pt x="14152" y="64039"/>
                  <a:pt x="14152" y="64039"/>
                </a:cubicBezTo>
                <a:lnTo>
                  <a:pt x="14152" y="62660"/>
                </a:lnTo>
                <a:lnTo>
                  <a:pt x="12757" y="62660"/>
                </a:lnTo>
                <a:lnTo>
                  <a:pt x="11362" y="62660"/>
                </a:lnTo>
                <a:cubicBezTo>
                  <a:pt x="11362" y="62660"/>
                  <a:pt x="11362" y="62660"/>
                  <a:pt x="11362" y="61280"/>
                </a:cubicBezTo>
                <a:cubicBezTo>
                  <a:pt x="11362" y="61280"/>
                  <a:pt x="11362" y="61280"/>
                  <a:pt x="11362" y="62660"/>
                </a:cubicBezTo>
                <a:cubicBezTo>
                  <a:pt x="11362" y="64039"/>
                  <a:pt x="11362" y="66798"/>
                  <a:pt x="11362" y="69753"/>
                </a:cubicBezTo>
                <a:cubicBezTo>
                  <a:pt x="11362" y="69753"/>
                  <a:pt x="11362" y="69753"/>
                  <a:pt x="12757" y="69753"/>
                </a:cubicBezTo>
                <a:cubicBezTo>
                  <a:pt x="12757" y="69753"/>
                  <a:pt x="12757" y="69753"/>
                  <a:pt x="14152" y="69753"/>
                </a:cubicBezTo>
                <a:cubicBezTo>
                  <a:pt x="14152" y="69753"/>
                  <a:pt x="14152" y="69753"/>
                  <a:pt x="14152" y="71133"/>
                </a:cubicBezTo>
                <a:cubicBezTo>
                  <a:pt x="14152" y="69753"/>
                  <a:pt x="14152" y="69753"/>
                  <a:pt x="14152" y="69753"/>
                </a:cubicBezTo>
                <a:cubicBezTo>
                  <a:pt x="15548" y="69753"/>
                  <a:pt x="15548" y="69753"/>
                  <a:pt x="15548" y="69753"/>
                </a:cubicBezTo>
                <a:cubicBezTo>
                  <a:pt x="14152" y="69753"/>
                  <a:pt x="14152" y="69753"/>
                  <a:pt x="14152" y="71133"/>
                </a:cubicBezTo>
                <a:cubicBezTo>
                  <a:pt x="14152" y="71133"/>
                  <a:pt x="14152" y="71133"/>
                  <a:pt x="14152" y="72512"/>
                </a:cubicBezTo>
                <a:cubicBezTo>
                  <a:pt x="15548" y="72512"/>
                  <a:pt x="15548" y="71133"/>
                  <a:pt x="15548" y="71133"/>
                </a:cubicBezTo>
                <a:cubicBezTo>
                  <a:pt x="15548" y="71133"/>
                  <a:pt x="15548" y="71133"/>
                  <a:pt x="14152" y="71133"/>
                </a:cubicBezTo>
                <a:cubicBezTo>
                  <a:pt x="15548" y="71133"/>
                  <a:pt x="15548" y="71133"/>
                  <a:pt x="15548" y="71133"/>
                </a:cubicBezTo>
                <a:lnTo>
                  <a:pt x="15548" y="69753"/>
                </a:lnTo>
                <a:cubicBezTo>
                  <a:pt x="15548" y="69753"/>
                  <a:pt x="15548" y="69753"/>
                  <a:pt x="15548" y="71133"/>
                </a:cubicBezTo>
                <a:lnTo>
                  <a:pt x="16943" y="71133"/>
                </a:lnTo>
                <a:cubicBezTo>
                  <a:pt x="18338" y="71133"/>
                  <a:pt x="18338" y="71133"/>
                  <a:pt x="18338" y="71133"/>
                </a:cubicBezTo>
                <a:cubicBezTo>
                  <a:pt x="19734" y="71133"/>
                  <a:pt x="19734" y="71133"/>
                  <a:pt x="19734" y="71133"/>
                </a:cubicBezTo>
                <a:lnTo>
                  <a:pt x="21129" y="71133"/>
                </a:lnTo>
                <a:cubicBezTo>
                  <a:pt x="19734" y="71133"/>
                  <a:pt x="21129" y="72512"/>
                  <a:pt x="19734" y="72512"/>
                </a:cubicBezTo>
                <a:cubicBezTo>
                  <a:pt x="19734" y="72512"/>
                  <a:pt x="19734" y="72512"/>
                  <a:pt x="21129" y="72512"/>
                </a:cubicBezTo>
                <a:cubicBezTo>
                  <a:pt x="22524" y="72512"/>
                  <a:pt x="22524" y="72512"/>
                  <a:pt x="22524" y="73891"/>
                </a:cubicBezTo>
                <a:lnTo>
                  <a:pt x="22524" y="72512"/>
                </a:lnTo>
                <a:lnTo>
                  <a:pt x="22524" y="73891"/>
                </a:lnTo>
                <a:cubicBezTo>
                  <a:pt x="22524" y="73891"/>
                  <a:pt x="22524" y="73891"/>
                  <a:pt x="23920" y="73891"/>
                </a:cubicBezTo>
                <a:lnTo>
                  <a:pt x="25315" y="73891"/>
                </a:lnTo>
                <a:lnTo>
                  <a:pt x="25315" y="75270"/>
                </a:lnTo>
                <a:lnTo>
                  <a:pt x="26710" y="75270"/>
                </a:lnTo>
                <a:lnTo>
                  <a:pt x="26710" y="76650"/>
                </a:lnTo>
                <a:lnTo>
                  <a:pt x="25315" y="76650"/>
                </a:lnTo>
                <a:lnTo>
                  <a:pt x="25315" y="78029"/>
                </a:lnTo>
                <a:cubicBezTo>
                  <a:pt x="26710" y="78029"/>
                  <a:pt x="26710" y="78029"/>
                  <a:pt x="26710" y="78029"/>
                </a:cubicBezTo>
                <a:cubicBezTo>
                  <a:pt x="28106" y="78029"/>
                  <a:pt x="28106" y="76650"/>
                  <a:pt x="28106" y="76650"/>
                </a:cubicBezTo>
                <a:cubicBezTo>
                  <a:pt x="28106" y="78029"/>
                  <a:pt x="29501" y="78029"/>
                  <a:pt x="29501" y="78029"/>
                </a:cubicBezTo>
                <a:cubicBezTo>
                  <a:pt x="30897" y="78029"/>
                  <a:pt x="30897" y="78029"/>
                  <a:pt x="30897" y="78029"/>
                </a:cubicBezTo>
                <a:lnTo>
                  <a:pt x="32491" y="78029"/>
                </a:lnTo>
                <a:cubicBezTo>
                  <a:pt x="32491" y="78029"/>
                  <a:pt x="32491" y="79408"/>
                  <a:pt x="33887" y="79408"/>
                </a:cubicBezTo>
                <a:cubicBezTo>
                  <a:pt x="35282" y="79408"/>
                  <a:pt x="35282" y="80788"/>
                  <a:pt x="35282" y="80788"/>
                </a:cubicBezTo>
                <a:cubicBezTo>
                  <a:pt x="35282" y="82167"/>
                  <a:pt x="33887" y="82167"/>
                  <a:pt x="33887" y="82167"/>
                </a:cubicBezTo>
                <a:cubicBezTo>
                  <a:pt x="33887" y="82167"/>
                  <a:pt x="33887" y="82167"/>
                  <a:pt x="33887" y="83546"/>
                </a:cubicBezTo>
                <a:cubicBezTo>
                  <a:pt x="33887" y="83546"/>
                  <a:pt x="33887" y="83546"/>
                  <a:pt x="32491" y="83546"/>
                </a:cubicBezTo>
                <a:cubicBezTo>
                  <a:pt x="32491" y="83546"/>
                  <a:pt x="32491" y="83546"/>
                  <a:pt x="32491" y="84926"/>
                </a:cubicBezTo>
                <a:lnTo>
                  <a:pt x="32491" y="86305"/>
                </a:lnTo>
                <a:cubicBezTo>
                  <a:pt x="32491" y="86305"/>
                  <a:pt x="32491" y="86305"/>
                  <a:pt x="32491" y="87684"/>
                </a:cubicBezTo>
                <a:cubicBezTo>
                  <a:pt x="30897" y="87684"/>
                  <a:pt x="30897" y="87684"/>
                  <a:pt x="30897" y="89064"/>
                </a:cubicBezTo>
                <a:cubicBezTo>
                  <a:pt x="30897" y="89064"/>
                  <a:pt x="30897" y="89064"/>
                  <a:pt x="29501" y="89064"/>
                </a:cubicBezTo>
                <a:cubicBezTo>
                  <a:pt x="29501" y="89064"/>
                  <a:pt x="29501" y="89064"/>
                  <a:pt x="29501" y="90640"/>
                </a:cubicBezTo>
                <a:cubicBezTo>
                  <a:pt x="29501" y="90640"/>
                  <a:pt x="29501" y="89064"/>
                  <a:pt x="28106" y="89064"/>
                </a:cubicBezTo>
                <a:cubicBezTo>
                  <a:pt x="28106" y="90640"/>
                  <a:pt x="28106" y="90640"/>
                  <a:pt x="28106" y="90640"/>
                </a:cubicBezTo>
                <a:cubicBezTo>
                  <a:pt x="28106" y="90640"/>
                  <a:pt x="28106" y="90640"/>
                  <a:pt x="26710" y="90640"/>
                </a:cubicBezTo>
                <a:cubicBezTo>
                  <a:pt x="28106" y="90640"/>
                  <a:pt x="26710" y="92019"/>
                  <a:pt x="26710" y="92019"/>
                </a:cubicBezTo>
                <a:cubicBezTo>
                  <a:pt x="28106" y="93399"/>
                  <a:pt x="26710" y="93399"/>
                  <a:pt x="26710" y="93399"/>
                </a:cubicBezTo>
                <a:cubicBezTo>
                  <a:pt x="26710" y="94778"/>
                  <a:pt x="25315" y="94778"/>
                  <a:pt x="25315" y="94778"/>
                </a:cubicBezTo>
                <a:cubicBezTo>
                  <a:pt x="25315" y="94778"/>
                  <a:pt x="26710" y="94778"/>
                  <a:pt x="26710" y="93399"/>
                </a:cubicBezTo>
                <a:lnTo>
                  <a:pt x="25315" y="93399"/>
                </a:lnTo>
                <a:cubicBezTo>
                  <a:pt x="25315" y="93399"/>
                  <a:pt x="25315" y="93399"/>
                  <a:pt x="25315" y="94778"/>
                </a:cubicBezTo>
                <a:cubicBezTo>
                  <a:pt x="33887" y="103054"/>
                  <a:pt x="46445" y="108571"/>
                  <a:pt x="59202" y="108571"/>
                </a:cubicBezTo>
                <a:cubicBezTo>
                  <a:pt x="83122" y="108571"/>
                  <a:pt x="102857" y="90640"/>
                  <a:pt x="107043" y="68374"/>
                </a:cubicBezTo>
                <a:cubicBezTo>
                  <a:pt x="107043" y="66798"/>
                  <a:pt x="107043" y="66798"/>
                  <a:pt x="107043" y="66798"/>
                </a:cubicBezTo>
                <a:cubicBezTo>
                  <a:pt x="107043" y="65418"/>
                  <a:pt x="105647" y="65418"/>
                  <a:pt x="105647" y="65418"/>
                </a:cubicBezTo>
                <a:cubicBezTo>
                  <a:pt x="105647" y="65418"/>
                  <a:pt x="105647" y="65418"/>
                  <a:pt x="105647" y="64039"/>
                </a:cubicBezTo>
                <a:cubicBezTo>
                  <a:pt x="105647" y="64039"/>
                  <a:pt x="105647" y="64039"/>
                  <a:pt x="105647" y="62660"/>
                </a:cubicBezTo>
                <a:lnTo>
                  <a:pt x="105647" y="61280"/>
                </a:lnTo>
                <a:cubicBezTo>
                  <a:pt x="105647" y="61280"/>
                  <a:pt x="105647" y="61280"/>
                  <a:pt x="104252" y="61280"/>
                </a:cubicBezTo>
                <a:cubicBezTo>
                  <a:pt x="104252" y="59901"/>
                  <a:pt x="104252" y="59901"/>
                  <a:pt x="104252" y="59901"/>
                </a:cubicBezTo>
                <a:cubicBezTo>
                  <a:pt x="102857" y="59901"/>
                  <a:pt x="102857" y="59901"/>
                  <a:pt x="102857" y="59901"/>
                </a:cubicBezTo>
                <a:cubicBezTo>
                  <a:pt x="102857" y="59901"/>
                  <a:pt x="102857" y="59901"/>
                  <a:pt x="104252" y="59901"/>
                </a:cubicBezTo>
                <a:lnTo>
                  <a:pt x="102857" y="59901"/>
                </a:lnTo>
                <a:lnTo>
                  <a:pt x="102857" y="58522"/>
                </a:lnTo>
                <a:cubicBezTo>
                  <a:pt x="102857" y="58522"/>
                  <a:pt x="102857" y="58522"/>
                  <a:pt x="102857" y="57142"/>
                </a:cubicBezTo>
                <a:cubicBezTo>
                  <a:pt x="102857" y="58522"/>
                  <a:pt x="102857" y="58522"/>
                  <a:pt x="101461" y="58522"/>
                </a:cubicBezTo>
                <a:cubicBezTo>
                  <a:pt x="101461" y="57142"/>
                  <a:pt x="101461" y="57142"/>
                  <a:pt x="101461" y="57142"/>
                </a:cubicBezTo>
                <a:cubicBezTo>
                  <a:pt x="101461" y="57142"/>
                  <a:pt x="101461" y="57142"/>
                  <a:pt x="101461" y="58522"/>
                </a:cubicBezTo>
                <a:cubicBezTo>
                  <a:pt x="101461" y="58522"/>
                  <a:pt x="101461" y="58522"/>
                  <a:pt x="100066" y="58522"/>
                </a:cubicBezTo>
                <a:lnTo>
                  <a:pt x="100066" y="59901"/>
                </a:lnTo>
                <a:cubicBezTo>
                  <a:pt x="98671" y="59901"/>
                  <a:pt x="98671" y="59901"/>
                  <a:pt x="98671" y="59901"/>
                </a:cubicBezTo>
                <a:lnTo>
                  <a:pt x="97275" y="61280"/>
                </a:lnTo>
                <a:cubicBezTo>
                  <a:pt x="95880" y="61280"/>
                  <a:pt x="95880" y="61280"/>
                  <a:pt x="95880" y="61280"/>
                </a:cubicBezTo>
                <a:cubicBezTo>
                  <a:pt x="95880" y="61280"/>
                  <a:pt x="95880" y="61280"/>
                  <a:pt x="95880" y="62660"/>
                </a:cubicBezTo>
                <a:lnTo>
                  <a:pt x="95880" y="64039"/>
                </a:lnTo>
                <a:cubicBezTo>
                  <a:pt x="95880" y="64039"/>
                  <a:pt x="95880" y="64039"/>
                  <a:pt x="95880" y="65418"/>
                </a:cubicBezTo>
                <a:cubicBezTo>
                  <a:pt x="95880" y="65418"/>
                  <a:pt x="95880" y="65418"/>
                  <a:pt x="94485" y="65418"/>
                </a:cubicBezTo>
                <a:cubicBezTo>
                  <a:pt x="94485" y="64039"/>
                  <a:pt x="94485" y="64039"/>
                  <a:pt x="92890" y="64039"/>
                </a:cubicBezTo>
                <a:cubicBezTo>
                  <a:pt x="92890" y="64039"/>
                  <a:pt x="92890" y="64039"/>
                  <a:pt x="92890" y="62660"/>
                </a:cubicBezTo>
                <a:lnTo>
                  <a:pt x="92890" y="61280"/>
                </a:lnTo>
                <a:cubicBezTo>
                  <a:pt x="92890" y="61280"/>
                  <a:pt x="92890" y="59901"/>
                  <a:pt x="91495" y="59901"/>
                </a:cubicBezTo>
                <a:cubicBezTo>
                  <a:pt x="91495" y="58522"/>
                  <a:pt x="91495" y="58522"/>
                  <a:pt x="91495" y="58522"/>
                </a:cubicBezTo>
                <a:cubicBezTo>
                  <a:pt x="92890" y="58522"/>
                  <a:pt x="91495" y="58522"/>
                  <a:pt x="91495" y="58522"/>
                </a:cubicBezTo>
                <a:cubicBezTo>
                  <a:pt x="90099" y="58522"/>
                  <a:pt x="90099" y="58522"/>
                  <a:pt x="90099" y="58522"/>
                </a:cubicBezTo>
                <a:cubicBezTo>
                  <a:pt x="90099" y="58522"/>
                  <a:pt x="90099" y="58522"/>
                  <a:pt x="90099" y="57142"/>
                </a:cubicBezTo>
                <a:cubicBezTo>
                  <a:pt x="90099" y="58522"/>
                  <a:pt x="90099" y="57142"/>
                  <a:pt x="90099" y="57142"/>
                </a:cubicBezTo>
                <a:cubicBezTo>
                  <a:pt x="88704" y="57142"/>
                  <a:pt x="88704" y="57142"/>
                  <a:pt x="88704" y="57142"/>
                </a:cubicBezTo>
                <a:cubicBezTo>
                  <a:pt x="88704" y="55763"/>
                  <a:pt x="88704" y="55763"/>
                  <a:pt x="88704" y="55763"/>
                </a:cubicBezTo>
                <a:cubicBezTo>
                  <a:pt x="88704" y="55763"/>
                  <a:pt x="87308" y="57142"/>
                  <a:pt x="87308" y="55763"/>
                </a:cubicBezTo>
                <a:lnTo>
                  <a:pt x="85913" y="55763"/>
                </a:lnTo>
                <a:cubicBezTo>
                  <a:pt x="85913" y="57142"/>
                  <a:pt x="85913" y="57142"/>
                  <a:pt x="85913" y="57142"/>
                </a:cubicBezTo>
                <a:lnTo>
                  <a:pt x="85913" y="55763"/>
                </a:lnTo>
                <a:cubicBezTo>
                  <a:pt x="84518" y="55763"/>
                  <a:pt x="84518" y="55763"/>
                  <a:pt x="84518" y="55763"/>
                </a:cubicBezTo>
                <a:cubicBezTo>
                  <a:pt x="83122" y="55763"/>
                  <a:pt x="83122" y="55763"/>
                  <a:pt x="83122" y="55763"/>
                </a:cubicBezTo>
                <a:lnTo>
                  <a:pt x="81727" y="55763"/>
                </a:lnTo>
                <a:cubicBezTo>
                  <a:pt x="81727" y="55763"/>
                  <a:pt x="80332" y="55763"/>
                  <a:pt x="80332" y="54384"/>
                </a:cubicBezTo>
                <a:cubicBezTo>
                  <a:pt x="80332" y="54384"/>
                  <a:pt x="80332" y="54384"/>
                  <a:pt x="80332" y="53004"/>
                </a:cubicBezTo>
                <a:cubicBezTo>
                  <a:pt x="78936" y="53004"/>
                  <a:pt x="78936" y="53004"/>
                  <a:pt x="78936" y="53004"/>
                </a:cubicBezTo>
                <a:cubicBezTo>
                  <a:pt x="78936" y="53004"/>
                  <a:pt x="78936" y="53004"/>
                  <a:pt x="78936" y="54384"/>
                </a:cubicBezTo>
                <a:cubicBezTo>
                  <a:pt x="78936" y="54384"/>
                  <a:pt x="78936" y="54384"/>
                  <a:pt x="78936" y="55763"/>
                </a:cubicBezTo>
                <a:cubicBezTo>
                  <a:pt x="78936" y="55763"/>
                  <a:pt x="78936" y="55763"/>
                  <a:pt x="80332" y="55763"/>
                </a:cubicBezTo>
                <a:cubicBezTo>
                  <a:pt x="80332" y="55763"/>
                  <a:pt x="80332" y="55763"/>
                  <a:pt x="78936" y="55763"/>
                </a:cubicBezTo>
                <a:lnTo>
                  <a:pt x="80332" y="55763"/>
                </a:lnTo>
                <a:cubicBezTo>
                  <a:pt x="78936" y="55763"/>
                  <a:pt x="78936" y="55763"/>
                  <a:pt x="80332" y="55763"/>
                </a:cubicBezTo>
                <a:lnTo>
                  <a:pt x="80332" y="57142"/>
                </a:lnTo>
                <a:cubicBezTo>
                  <a:pt x="80332" y="55763"/>
                  <a:pt x="80332" y="55763"/>
                  <a:pt x="80332" y="55763"/>
                </a:cubicBezTo>
                <a:lnTo>
                  <a:pt x="80332" y="57142"/>
                </a:lnTo>
                <a:cubicBezTo>
                  <a:pt x="81727" y="57142"/>
                  <a:pt x="81727" y="57142"/>
                  <a:pt x="81727" y="57142"/>
                </a:cubicBezTo>
                <a:cubicBezTo>
                  <a:pt x="83122" y="55763"/>
                  <a:pt x="83122" y="55763"/>
                  <a:pt x="83122" y="55763"/>
                </a:cubicBezTo>
                <a:lnTo>
                  <a:pt x="83122" y="57142"/>
                </a:lnTo>
                <a:lnTo>
                  <a:pt x="84518" y="57142"/>
                </a:lnTo>
                <a:cubicBezTo>
                  <a:pt x="84518" y="57142"/>
                  <a:pt x="84518" y="57142"/>
                  <a:pt x="84518" y="58522"/>
                </a:cubicBezTo>
                <a:cubicBezTo>
                  <a:pt x="84518" y="59901"/>
                  <a:pt x="84518" y="59901"/>
                  <a:pt x="84518" y="59901"/>
                </a:cubicBezTo>
                <a:cubicBezTo>
                  <a:pt x="83122" y="59901"/>
                  <a:pt x="83122" y="59901"/>
                  <a:pt x="83122" y="59901"/>
                </a:cubicBezTo>
                <a:lnTo>
                  <a:pt x="83122" y="61280"/>
                </a:lnTo>
                <a:cubicBezTo>
                  <a:pt x="81727" y="61280"/>
                  <a:pt x="81727" y="61280"/>
                  <a:pt x="81727" y="61280"/>
                </a:cubicBezTo>
                <a:lnTo>
                  <a:pt x="80332" y="61280"/>
                </a:lnTo>
                <a:cubicBezTo>
                  <a:pt x="80332" y="62660"/>
                  <a:pt x="80332" y="62660"/>
                  <a:pt x="78936" y="62660"/>
                </a:cubicBezTo>
                <a:lnTo>
                  <a:pt x="77541" y="62660"/>
                </a:lnTo>
                <a:cubicBezTo>
                  <a:pt x="76146" y="64039"/>
                  <a:pt x="76146" y="64039"/>
                  <a:pt x="76146" y="62660"/>
                </a:cubicBezTo>
                <a:cubicBezTo>
                  <a:pt x="76146" y="62660"/>
                  <a:pt x="76146" y="62660"/>
                  <a:pt x="76146" y="61280"/>
                </a:cubicBezTo>
                <a:cubicBezTo>
                  <a:pt x="76146" y="61280"/>
                  <a:pt x="74750" y="61280"/>
                  <a:pt x="74750" y="59901"/>
                </a:cubicBezTo>
                <a:cubicBezTo>
                  <a:pt x="74750" y="59901"/>
                  <a:pt x="74750" y="59901"/>
                  <a:pt x="73355" y="58522"/>
                </a:cubicBezTo>
                <a:cubicBezTo>
                  <a:pt x="73355" y="58522"/>
                  <a:pt x="73355" y="58522"/>
                  <a:pt x="73355" y="57142"/>
                </a:cubicBezTo>
                <a:cubicBezTo>
                  <a:pt x="73355" y="55763"/>
                  <a:pt x="71960" y="55763"/>
                  <a:pt x="71960" y="55763"/>
                </a:cubicBezTo>
                <a:cubicBezTo>
                  <a:pt x="71960" y="54384"/>
                  <a:pt x="71960" y="54384"/>
                  <a:pt x="71960" y="54384"/>
                </a:cubicBezTo>
                <a:cubicBezTo>
                  <a:pt x="71960" y="53004"/>
                  <a:pt x="70365" y="53004"/>
                  <a:pt x="70365" y="53004"/>
                </a:cubicBezTo>
                <a:cubicBezTo>
                  <a:pt x="70365" y="53004"/>
                  <a:pt x="70365" y="53004"/>
                  <a:pt x="71960" y="51625"/>
                </a:cubicBezTo>
                <a:cubicBezTo>
                  <a:pt x="71960" y="50049"/>
                  <a:pt x="71960" y="50049"/>
                  <a:pt x="71960" y="50049"/>
                </a:cubicBezTo>
                <a:cubicBezTo>
                  <a:pt x="71960" y="50049"/>
                  <a:pt x="71960" y="50049"/>
                  <a:pt x="70365" y="50049"/>
                </a:cubicBezTo>
                <a:cubicBezTo>
                  <a:pt x="70365" y="50049"/>
                  <a:pt x="70365" y="50049"/>
                  <a:pt x="68970" y="50049"/>
                </a:cubicBezTo>
                <a:cubicBezTo>
                  <a:pt x="68970" y="50049"/>
                  <a:pt x="68970" y="48669"/>
                  <a:pt x="68970" y="50049"/>
                </a:cubicBezTo>
                <a:cubicBezTo>
                  <a:pt x="68970" y="50049"/>
                  <a:pt x="68970" y="50049"/>
                  <a:pt x="67574" y="50049"/>
                </a:cubicBezTo>
                <a:cubicBezTo>
                  <a:pt x="67574" y="48669"/>
                  <a:pt x="67574" y="48669"/>
                  <a:pt x="67574" y="48669"/>
                </a:cubicBezTo>
                <a:cubicBezTo>
                  <a:pt x="66179" y="48669"/>
                  <a:pt x="66179" y="48669"/>
                  <a:pt x="66179" y="48669"/>
                </a:cubicBezTo>
                <a:cubicBezTo>
                  <a:pt x="67574" y="48669"/>
                  <a:pt x="67574" y="48669"/>
                  <a:pt x="66179" y="48669"/>
                </a:cubicBezTo>
                <a:lnTo>
                  <a:pt x="67574" y="48669"/>
                </a:lnTo>
                <a:lnTo>
                  <a:pt x="66179" y="48669"/>
                </a:lnTo>
                <a:cubicBezTo>
                  <a:pt x="66179" y="47290"/>
                  <a:pt x="66179" y="47290"/>
                  <a:pt x="66179" y="47290"/>
                </a:cubicBezTo>
                <a:cubicBezTo>
                  <a:pt x="66179" y="47290"/>
                  <a:pt x="66179" y="47290"/>
                  <a:pt x="67574" y="47290"/>
                </a:cubicBezTo>
                <a:cubicBezTo>
                  <a:pt x="66179" y="47290"/>
                  <a:pt x="66179" y="47290"/>
                  <a:pt x="66179" y="47290"/>
                </a:cubicBezTo>
                <a:lnTo>
                  <a:pt x="67574" y="47290"/>
                </a:lnTo>
                <a:lnTo>
                  <a:pt x="68970" y="47290"/>
                </a:lnTo>
                <a:cubicBezTo>
                  <a:pt x="68970" y="47290"/>
                  <a:pt x="68970" y="47290"/>
                  <a:pt x="67574" y="47290"/>
                </a:cubicBezTo>
                <a:cubicBezTo>
                  <a:pt x="67574" y="47290"/>
                  <a:pt x="67574" y="47290"/>
                  <a:pt x="67574" y="45911"/>
                </a:cubicBezTo>
                <a:lnTo>
                  <a:pt x="68970" y="47290"/>
                </a:lnTo>
                <a:lnTo>
                  <a:pt x="68970" y="45911"/>
                </a:lnTo>
                <a:cubicBezTo>
                  <a:pt x="68970" y="47290"/>
                  <a:pt x="68970" y="47290"/>
                  <a:pt x="68970" y="47290"/>
                </a:cubicBezTo>
                <a:cubicBezTo>
                  <a:pt x="68970" y="45911"/>
                  <a:pt x="68970" y="45911"/>
                  <a:pt x="68970" y="45911"/>
                </a:cubicBezTo>
                <a:lnTo>
                  <a:pt x="70365" y="45911"/>
                </a:lnTo>
                <a:cubicBezTo>
                  <a:pt x="70365" y="45911"/>
                  <a:pt x="70365" y="45911"/>
                  <a:pt x="71960" y="45911"/>
                </a:cubicBezTo>
                <a:cubicBezTo>
                  <a:pt x="71960" y="45911"/>
                  <a:pt x="71960" y="47290"/>
                  <a:pt x="73355" y="47290"/>
                </a:cubicBezTo>
                <a:lnTo>
                  <a:pt x="74750" y="47290"/>
                </a:lnTo>
                <a:lnTo>
                  <a:pt x="74750" y="45911"/>
                </a:lnTo>
                <a:cubicBezTo>
                  <a:pt x="74750" y="44532"/>
                  <a:pt x="74750" y="44532"/>
                  <a:pt x="74750" y="44532"/>
                </a:cubicBezTo>
                <a:lnTo>
                  <a:pt x="73355" y="44532"/>
                </a:lnTo>
                <a:lnTo>
                  <a:pt x="71960" y="44532"/>
                </a:lnTo>
                <a:cubicBezTo>
                  <a:pt x="71960" y="44532"/>
                  <a:pt x="73355" y="44532"/>
                  <a:pt x="73355" y="43152"/>
                </a:cubicBezTo>
                <a:cubicBezTo>
                  <a:pt x="73355" y="43152"/>
                  <a:pt x="73355" y="43152"/>
                  <a:pt x="71960" y="43152"/>
                </a:cubicBezTo>
                <a:cubicBezTo>
                  <a:pt x="70365" y="43152"/>
                  <a:pt x="70365" y="43152"/>
                  <a:pt x="70365" y="43152"/>
                </a:cubicBezTo>
                <a:cubicBezTo>
                  <a:pt x="70365" y="43152"/>
                  <a:pt x="71960" y="43152"/>
                  <a:pt x="71960" y="44532"/>
                </a:cubicBezTo>
                <a:cubicBezTo>
                  <a:pt x="71960" y="44532"/>
                  <a:pt x="71960" y="44532"/>
                  <a:pt x="70365" y="44532"/>
                </a:cubicBezTo>
                <a:cubicBezTo>
                  <a:pt x="70365" y="43152"/>
                  <a:pt x="70365" y="43152"/>
                  <a:pt x="70365" y="43152"/>
                </a:cubicBezTo>
                <a:cubicBezTo>
                  <a:pt x="70365" y="43152"/>
                  <a:pt x="70365" y="43152"/>
                  <a:pt x="68970" y="43152"/>
                </a:cubicBezTo>
                <a:cubicBezTo>
                  <a:pt x="68970" y="43152"/>
                  <a:pt x="68970" y="43152"/>
                  <a:pt x="70365" y="43152"/>
                </a:cubicBezTo>
                <a:cubicBezTo>
                  <a:pt x="68970" y="43152"/>
                  <a:pt x="68970" y="43152"/>
                  <a:pt x="68970" y="43152"/>
                </a:cubicBezTo>
                <a:cubicBezTo>
                  <a:pt x="68970" y="43152"/>
                  <a:pt x="67574" y="43152"/>
                  <a:pt x="68970" y="43152"/>
                </a:cubicBezTo>
                <a:cubicBezTo>
                  <a:pt x="68970" y="44532"/>
                  <a:pt x="68970" y="44532"/>
                  <a:pt x="68970" y="44532"/>
                </a:cubicBezTo>
                <a:cubicBezTo>
                  <a:pt x="68970" y="44532"/>
                  <a:pt x="68970" y="44532"/>
                  <a:pt x="67574" y="44532"/>
                </a:cubicBezTo>
                <a:cubicBezTo>
                  <a:pt x="67574" y="44532"/>
                  <a:pt x="67574" y="44532"/>
                  <a:pt x="67574" y="45911"/>
                </a:cubicBezTo>
                <a:cubicBezTo>
                  <a:pt x="67574" y="47290"/>
                  <a:pt x="67574" y="47290"/>
                  <a:pt x="67574" y="47290"/>
                </a:cubicBezTo>
                <a:lnTo>
                  <a:pt x="66179" y="47290"/>
                </a:lnTo>
                <a:cubicBezTo>
                  <a:pt x="66179" y="47290"/>
                  <a:pt x="66179" y="47290"/>
                  <a:pt x="64784" y="47290"/>
                </a:cubicBezTo>
                <a:cubicBezTo>
                  <a:pt x="64784" y="47290"/>
                  <a:pt x="64784" y="47290"/>
                  <a:pt x="64784" y="48669"/>
                </a:cubicBezTo>
                <a:cubicBezTo>
                  <a:pt x="64784" y="48669"/>
                  <a:pt x="64784" y="48669"/>
                  <a:pt x="64784" y="50049"/>
                </a:cubicBezTo>
                <a:lnTo>
                  <a:pt x="64784" y="48669"/>
                </a:lnTo>
                <a:cubicBezTo>
                  <a:pt x="64784" y="48669"/>
                  <a:pt x="64784" y="48669"/>
                  <a:pt x="63388" y="50049"/>
                </a:cubicBezTo>
                <a:cubicBezTo>
                  <a:pt x="63388" y="48669"/>
                  <a:pt x="63388" y="48669"/>
                  <a:pt x="63388" y="48669"/>
                </a:cubicBezTo>
                <a:lnTo>
                  <a:pt x="64784" y="48669"/>
                </a:lnTo>
                <a:lnTo>
                  <a:pt x="63388" y="48669"/>
                </a:lnTo>
                <a:cubicBezTo>
                  <a:pt x="63388" y="48669"/>
                  <a:pt x="63388" y="48669"/>
                  <a:pt x="63388" y="47290"/>
                </a:cubicBezTo>
                <a:cubicBezTo>
                  <a:pt x="63388" y="48669"/>
                  <a:pt x="63388" y="47290"/>
                  <a:pt x="63388" y="47290"/>
                </a:cubicBezTo>
                <a:lnTo>
                  <a:pt x="63388" y="45911"/>
                </a:lnTo>
                <a:cubicBezTo>
                  <a:pt x="63388" y="45911"/>
                  <a:pt x="63388" y="45911"/>
                  <a:pt x="61993" y="45911"/>
                </a:cubicBezTo>
                <a:lnTo>
                  <a:pt x="60598" y="44532"/>
                </a:lnTo>
                <a:cubicBezTo>
                  <a:pt x="59202" y="44532"/>
                  <a:pt x="59202" y="44532"/>
                  <a:pt x="59202" y="44532"/>
                </a:cubicBezTo>
                <a:lnTo>
                  <a:pt x="59202" y="43152"/>
                </a:lnTo>
                <a:lnTo>
                  <a:pt x="59202" y="44532"/>
                </a:lnTo>
                <a:cubicBezTo>
                  <a:pt x="59202" y="45911"/>
                  <a:pt x="59202" y="45911"/>
                  <a:pt x="59202" y="45911"/>
                </a:cubicBezTo>
                <a:lnTo>
                  <a:pt x="60598" y="45911"/>
                </a:lnTo>
                <a:cubicBezTo>
                  <a:pt x="61993" y="47290"/>
                  <a:pt x="61993" y="47290"/>
                  <a:pt x="61993" y="47290"/>
                </a:cubicBezTo>
                <a:lnTo>
                  <a:pt x="60598" y="47290"/>
                </a:lnTo>
                <a:cubicBezTo>
                  <a:pt x="61993" y="47290"/>
                  <a:pt x="61993" y="47290"/>
                  <a:pt x="61993" y="47290"/>
                </a:cubicBezTo>
                <a:cubicBezTo>
                  <a:pt x="61993" y="47290"/>
                  <a:pt x="61993" y="47290"/>
                  <a:pt x="61993" y="48669"/>
                </a:cubicBezTo>
                <a:cubicBezTo>
                  <a:pt x="61993" y="48669"/>
                  <a:pt x="61993" y="48669"/>
                  <a:pt x="60598" y="48669"/>
                </a:cubicBezTo>
                <a:lnTo>
                  <a:pt x="60598" y="47290"/>
                </a:lnTo>
                <a:cubicBezTo>
                  <a:pt x="60598" y="47290"/>
                  <a:pt x="60598" y="47290"/>
                  <a:pt x="59202" y="47290"/>
                </a:cubicBezTo>
                <a:cubicBezTo>
                  <a:pt x="59202" y="45911"/>
                  <a:pt x="59202" y="47290"/>
                  <a:pt x="59202" y="45911"/>
                </a:cubicBezTo>
                <a:cubicBezTo>
                  <a:pt x="59202" y="45911"/>
                  <a:pt x="59202" y="45911"/>
                  <a:pt x="57807" y="45911"/>
                </a:cubicBezTo>
                <a:lnTo>
                  <a:pt x="57807" y="44532"/>
                </a:lnTo>
                <a:lnTo>
                  <a:pt x="56411" y="44532"/>
                </a:lnTo>
                <a:cubicBezTo>
                  <a:pt x="56411" y="44532"/>
                  <a:pt x="56411" y="45911"/>
                  <a:pt x="55016" y="45911"/>
                </a:cubicBezTo>
                <a:cubicBezTo>
                  <a:pt x="55016" y="44532"/>
                  <a:pt x="55016" y="45911"/>
                  <a:pt x="55016" y="45911"/>
                </a:cubicBezTo>
                <a:cubicBezTo>
                  <a:pt x="55016" y="45911"/>
                  <a:pt x="55016" y="44532"/>
                  <a:pt x="53621" y="45911"/>
                </a:cubicBezTo>
                <a:cubicBezTo>
                  <a:pt x="53621" y="47290"/>
                  <a:pt x="52225" y="45911"/>
                  <a:pt x="52225" y="47290"/>
                </a:cubicBezTo>
                <a:cubicBezTo>
                  <a:pt x="52225" y="47290"/>
                  <a:pt x="52225" y="47290"/>
                  <a:pt x="52225" y="48669"/>
                </a:cubicBezTo>
                <a:lnTo>
                  <a:pt x="50830" y="48669"/>
                </a:lnTo>
                <a:cubicBezTo>
                  <a:pt x="50830" y="48669"/>
                  <a:pt x="50830" y="48669"/>
                  <a:pt x="50830" y="50049"/>
                </a:cubicBezTo>
                <a:lnTo>
                  <a:pt x="49435" y="50049"/>
                </a:lnTo>
                <a:cubicBezTo>
                  <a:pt x="49435" y="50049"/>
                  <a:pt x="49435" y="50049"/>
                  <a:pt x="47840" y="50049"/>
                </a:cubicBezTo>
                <a:cubicBezTo>
                  <a:pt x="47840" y="48669"/>
                  <a:pt x="47840" y="48669"/>
                  <a:pt x="47840" y="48669"/>
                </a:cubicBezTo>
                <a:cubicBezTo>
                  <a:pt x="46445" y="48669"/>
                  <a:pt x="47840" y="48669"/>
                  <a:pt x="47840" y="48669"/>
                </a:cubicBezTo>
                <a:lnTo>
                  <a:pt x="46445" y="48669"/>
                </a:lnTo>
                <a:cubicBezTo>
                  <a:pt x="46445" y="48669"/>
                  <a:pt x="46445" y="48669"/>
                  <a:pt x="47840" y="48669"/>
                </a:cubicBezTo>
                <a:cubicBezTo>
                  <a:pt x="47840" y="48669"/>
                  <a:pt x="47840" y="48669"/>
                  <a:pt x="46445" y="48669"/>
                </a:cubicBezTo>
                <a:lnTo>
                  <a:pt x="46445" y="47290"/>
                </a:lnTo>
                <a:cubicBezTo>
                  <a:pt x="47840" y="47290"/>
                  <a:pt x="47840" y="47290"/>
                  <a:pt x="47840" y="45911"/>
                </a:cubicBezTo>
                <a:cubicBezTo>
                  <a:pt x="47840" y="45911"/>
                  <a:pt x="47840" y="45911"/>
                  <a:pt x="46445" y="45911"/>
                </a:cubicBezTo>
                <a:lnTo>
                  <a:pt x="47840" y="45911"/>
                </a:lnTo>
                <a:cubicBezTo>
                  <a:pt x="47840" y="44532"/>
                  <a:pt x="47840" y="44532"/>
                  <a:pt x="47840" y="44532"/>
                </a:cubicBezTo>
                <a:lnTo>
                  <a:pt x="49435" y="44532"/>
                </a:lnTo>
                <a:cubicBezTo>
                  <a:pt x="49435" y="44532"/>
                  <a:pt x="50830" y="45911"/>
                  <a:pt x="50830" y="44532"/>
                </a:cubicBezTo>
                <a:lnTo>
                  <a:pt x="50830" y="45911"/>
                </a:lnTo>
                <a:cubicBezTo>
                  <a:pt x="50830" y="44532"/>
                  <a:pt x="50830" y="44532"/>
                  <a:pt x="50830" y="44532"/>
                </a:cubicBezTo>
                <a:cubicBezTo>
                  <a:pt x="52225" y="44532"/>
                  <a:pt x="52225" y="44532"/>
                  <a:pt x="52225" y="44532"/>
                </a:cubicBezTo>
                <a:lnTo>
                  <a:pt x="50830" y="44532"/>
                </a:lnTo>
                <a:cubicBezTo>
                  <a:pt x="50830" y="44532"/>
                  <a:pt x="50830" y="44532"/>
                  <a:pt x="52225" y="43152"/>
                </a:cubicBezTo>
                <a:cubicBezTo>
                  <a:pt x="52225" y="44532"/>
                  <a:pt x="52225" y="44532"/>
                  <a:pt x="52225" y="44532"/>
                </a:cubicBezTo>
                <a:lnTo>
                  <a:pt x="52225" y="43152"/>
                </a:lnTo>
                <a:cubicBezTo>
                  <a:pt x="50830" y="43152"/>
                  <a:pt x="52225" y="43152"/>
                  <a:pt x="50830" y="43152"/>
                </a:cubicBezTo>
                <a:cubicBezTo>
                  <a:pt x="50830" y="41773"/>
                  <a:pt x="50830" y="41773"/>
                  <a:pt x="50830" y="41773"/>
                </a:cubicBezTo>
                <a:lnTo>
                  <a:pt x="50830" y="43152"/>
                </a:lnTo>
                <a:cubicBezTo>
                  <a:pt x="50830" y="41773"/>
                  <a:pt x="50830" y="41773"/>
                  <a:pt x="49435" y="41773"/>
                </a:cubicBezTo>
                <a:lnTo>
                  <a:pt x="50830" y="41773"/>
                </a:lnTo>
                <a:cubicBezTo>
                  <a:pt x="50830" y="41773"/>
                  <a:pt x="50830" y="41773"/>
                  <a:pt x="50830" y="40394"/>
                </a:cubicBezTo>
                <a:cubicBezTo>
                  <a:pt x="50830" y="40394"/>
                  <a:pt x="50830" y="40394"/>
                  <a:pt x="52225" y="40394"/>
                </a:cubicBezTo>
                <a:lnTo>
                  <a:pt x="52225" y="41773"/>
                </a:lnTo>
                <a:cubicBezTo>
                  <a:pt x="52225" y="40394"/>
                  <a:pt x="52225" y="41773"/>
                  <a:pt x="52225" y="41773"/>
                </a:cubicBezTo>
                <a:cubicBezTo>
                  <a:pt x="52225" y="40394"/>
                  <a:pt x="52225" y="40394"/>
                  <a:pt x="52225" y="40394"/>
                </a:cubicBezTo>
                <a:cubicBezTo>
                  <a:pt x="52225" y="40394"/>
                  <a:pt x="52225" y="40394"/>
                  <a:pt x="53621" y="40394"/>
                </a:cubicBezTo>
                <a:cubicBezTo>
                  <a:pt x="53621" y="39014"/>
                  <a:pt x="53621" y="39014"/>
                  <a:pt x="53621" y="39014"/>
                </a:cubicBezTo>
                <a:lnTo>
                  <a:pt x="55016" y="39014"/>
                </a:lnTo>
                <a:cubicBezTo>
                  <a:pt x="55016" y="39014"/>
                  <a:pt x="55016" y="37635"/>
                  <a:pt x="56411" y="39014"/>
                </a:cubicBezTo>
                <a:cubicBezTo>
                  <a:pt x="56411" y="39014"/>
                  <a:pt x="56411" y="39014"/>
                  <a:pt x="56411" y="37635"/>
                </a:cubicBezTo>
                <a:cubicBezTo>
                  <a:pt x="56411" y="37635"/>
                  <a:pt x="56411" y="37635"/>
                  <a:pt x="56411" y="39014"/>
                </a:cubicBezTo>
                <a:cubicBezTo>
                  <a:pt x="56411" y="39014"/>
                  <a:pt x="56411" y="39014"/>
                  <a:pt x="56411" y="37635"/>
                </a:cubicBezTo>
                <a:cubicBezTo>
                  <a:pt x="56411" y="37635"/>
                  <a:pt x="56411" y="37635"/>
                  <a:pt x="57807" y="37635"/>
                </a:cubicBezTo>
                <a:lnTo>
                  <a:pt x="56411" y="37635"/>
                </a:lnTo>
                <a:cubicBezTo>
                  <a:pt x="56411" y="37635"/>
                  <a:pt x="56411" y="37635"/>
                  <a:pt x="56411" y="36256"/>
                </a:cubicBezTo>
                <a:cubicBezTo>
                  <a:pt x="56411" y="36256"/>
                  <a:pt x="56411" y="36256"/>
                  <a:pt x="57807" y="36256"/>
                </a:cubicBezTo>
                <a:lnTo>
                  <a:pt x="57807" y="37635"/>
                </a:lnTo>
                <a:lnTo>
                  <a:pt x="59202" y="37635"/>
                </a:lnTo>
                <a:lnTo>
                  <a:pt x="60598" y="37635"/>
                </a:lnTo>
                <a:cubicBezTo>
                  <a:pt x="60598" y="37635"/>
                  <a:pt x="60598" y="37635"/>
                  <a:pt x="61993" y="37635"/>
                </a:cubicBezTo>
                <a:lnTo>
                  <a:pt x="63388" y="37635"/>
                </a:lnTo>
                <a:cubicBezTo>
                  <a:pt x="63388" y="36256"/>
                  <a:pt x="63388" y="37635"/>
                  <a:pt x="63388" y="36256"/>
                </a:cubicBezTo>
                <a:lnTo>
                  <a:pt x="63388" y="34876"/>
                </a:lnTo>
                <a:cubicBezTo>
                  <a:pt x="64784" y="34876"/>
                  <a:pt x="64784" y="34876"/>
                  <a:pt x="64784" y="34876"/>
                </a:cubicBezTo>
                <a:cubicBezTo>
                  <a:pt x="64784" y="34876"/>
                  <a:pt x="64784" y="34876"/>
                  <a:pt x="64784" y="36256"/>
                </a:cubicBezTo>
                <a:cubicBezTo>
                  <a:pt x="64784" y="36256"/>
                  <a:pt x="64784" y="36256"/>
                  <a:pt x="64784" y="34876"/>
                </a:cubicBezTo>
                <a:cubicBezTo>
                  <a:pt x="64784" y="34876"/>
                  <a:pt x="64784" y="34876"/>
                  <a:pt x="66179" y="34876"/>
                </a:cubicBezTo>
                <a:lnTo>
                  <a:pt x="64784" y="34876"/>
                </a:lnTo>
                <a:cubicBezTo>
                  <a:pt x="64784" y="34876"/>
                  <a:pt x="64784" y="34876"/>
                  <a:pt x="64784" y="33497"/>
                </a:cubicBezTo>
                <a:cubicBezTo>
                  <a:pt x="66179" y="33497"/>
                  <a:pt x="66179" y="33497"/>
                  <a:pt x="66179" y="33497"/>
                </a:cubicBezTo>
                <a:lnTo>
                  <a:pt x="67574" y="33497"/>
                </a:lnTo>
                <a:lnTo>
                  <a:pt x="68970" y="33497"/>
                </a:lnTo>
                <a:lnTo>
                  <a:pt x="67574" y="33497"/>
                </a:lnTo>
                <a:lnTo>
                  <a:pt x="67574" y="32118"/>
                </a:lnTo>
                <a:lnTo>
                  <a:pt x="67574" y="33497"/>
                </a:lnTo>
                <a:cubicBezTo>
                  <a:pt x="67574" y="33497"/>
                  <a:pt x="67574" y="33497"/>
                  <a:pt x="66179" y="33497"/>
                </a:cubicBezTo>
                <a:cubicBezTo>
                  <a:pt x="64784" y="33497"/>
                  <a:pt x="64784" y="33497"/>
                  <a:pt x="64784" y="33497"/>
                </a:cubicBezTo>
                <a:cubicBezTo>
                  <a:pt x="63388" y="33497"/>
                  <a:pt x="63388" y="32118"/>
                  <a:pt x="63388" y="32118"/>
                </a:cubicBezTo>
                <a:cubicBezTo>
                  <a:pt x="63388" y="32118"/>
                  <a:pt x="63388" y="32118"/>
                  <a:pt x="63388" y="30738"/>
                </a:cubicBezTo>
                <a:lnTo>
                  <a:pt x="64784" y="30738"/>
                </a:lnTo>
                <a:lnTo>
                  <a:pt x="66179" y="29359"/>
                </a:lnTo>
                <a:cubicBezTo>
                  <a:pt x="66179" y="27783"/>
                  <a:pt x="66179" y="27783"/>
                  <a:pt x="66179" y="27783"/>
                </a:cubicBezTo>
                <a:cubicBezTo>
                  <a:pt x="66179" y="27783"/>
                  <a:pt x="66179" y="27783"/>
                  <a:pt x="64784" y="27783"/>
                </a:cubicBezTo>
                <a:cubicBezTo>
                  <a:pt x="64784" y="27783"/>
                  <a:pt x="64784" y="27783"/>
                  <a:pt x="64784" y="29359"/>
                </a:cubicBezTo>
                <a:cubicBezTo>
                  <a:pt x="63388" y="29359"/>
                  <a:pt x="63388" y="29359"/>
                  <a:pt x="63388" y="29359"/>
                </a:cubicBezTo>
                <a:cubicBezTo>
                  <a:pt x="63388" y="29359"/>
                  <a:pt x="63388" y="29359"/>
                  <a:pt x="63388" y="30738"/>
                </a:cubicBezTo>
                <a:cubicBezTo>
                  <a:pt x="61993" y="30738"/>
                  <a:pt x="61993" y="30738"/>
                  <a:pt x="61993" y="30738"/>
                </a:cubicBezTo>
                <a:cubicBezTo>
                  <a:pt x="61993" y="32118"/>
                  <a:pt x="61993" y="32118"/>
                  <a:pt x="61993" y="32118"/>
                </a:cubicBezTo>
                <a:cubicBezTo>
                  <a:pt x="61993" y="33497"/>
                  <a:pt x="61993" y="33497"/>
                  <a:pt x="61993" y="33497"/>
                </a:cubicBezTo>
                <a:lnTo>
                  <a:pt x="60598" y="33497"/>
                </a:lnTo>
                <a:cubicBezTo>
                  <a:pt x="61993" y="33497"/>
                  <a:pt x="61993" y="33497"/>
                  <a:pt x="61993" y="33497"/>
                </a:cubicBezTo>
                <a:lnTo>
                  <a:pt x="61993" y="34876"/>
                </a:lnTo>
                <a:lnTo>
                  <a:pt x="60598" y="34876"/>
                </a:lnTo>
                <a:lnTo>
                  <a:pt x="61993" y="34876"/>
                </a:lnTo>
                <a:cubicBezTo>
                  <a:pt x="60598" y="34876"/>
                  <a:pt x="60598" y="34876"/>
                  <a:pt x="60598" y="34876"/>
                </a:cubicBezTo>
                <a:cubicBezTo>
                  <a:pt x="60598" y="36256"/>
                  <a:pt x="60598" y="36256"/>
                  <a:pt x="60598" y="36256"/>
                </a:cubicBezTo>
                <a:cubicBezTo>
                  <a:pt x="60598" y="36256"/>
                  <a:pt x="60598" y="36256"/>
                  <a:pt x="59202" y="36256"/>
                </a:cubicBezTo>
                <a:cubicBezTo>
                  <a:pt x="59202" y="36256"/>
                  <a:pt x="59202" y="36256"/>
                  <a:pt x="59202" y="34876"/>
                </a:cubicBezTo>
                <a:cubicBezTo>
                  <a:pt x="59202" y="34876"/>
                  <a:pt x="59202" y="34876"/>
                  <a:pt x="57807" y="34876"/>
                </a:cubicBezTo>
                <a:cubicBezTo>
                  <a:pt x="57807" y="34876"/>
                  <a:pt x="57807" y="34876"/>
                  <a:pt x="57807" y="33497"/>
                </a:cubicBezTo>
                <a:lnTo>
                  <a:pt x="57807" y="34876"/>
                </a:lnTo>
                <a:cubicBezTo>
                  <a:pt x="56411" y="34876"/>
                  <a:pt x="56411" y="34876"/>
                  <a:pt x="56411" y="34876"/>
                </a:cubicBezTo>
                <a:cubicBezTo>
                  <a:pt x="55016" y="34876"/>
                  <a:pt x="55016" y="34876"/>
                  <a:pt x="55016" y="34876"/>
                </a:cubicBezTo>
                <a:lnTo>
                  <a:pt x="55016" y="33497"/>
                </a:lnTo>
                <a:cubicBezTo>
                  <a:pt x="55016" y="33497"/>
                  <a:pt x="55016" y="33497"/>
                  <a:pt x="55016" y="34876"/>
                </a:cubicBezTo>
                <a:cubicBezTo>
                  <a:pt x="55016" y="33497"/>
                  <a:pt x="55016" y="33497"/>
                  <a:pt x="55016" y="33497"/>
                </a:cubicBezTo>
                <a:lnTo>
                  <a:pt x="55016" y="32118"/>
                </a:lnTo>
                <a:cubicBezTo>
                  <a:pt x="55016" y="33497"/>
                  <a:pt x="55016" y="32118"/>
                  <a:pt x="55016" y="32118"/>
                </a:cubicBezTo>
                <a:lnTo>
                  <a:pt x="55016" y="30738"/>
                </a:lnTo>
                <a:cubicBezTo>
                  <a:pt x="56411" y="30738"/>
                  <a:pt x="56411" y="30738"/>
                  <a:pt x="56411" y="30738"/>
                </a:cubicBezTo>
                <a:cubicBezTo>
                  <a:pt x="56411" y="30738"/>
                  <a:pt x="56411" y="30738"/>
                  <a:pt x="57807" y="30738"/>
                </a:cubicBezTo>
                <a:cubicBezTo>
                  <a:pt x="57807" y="30738"/>
                  <a:pt x="57807" y="30738"/>
                  <a:pt x="57807" y="29359"/>
                </a:cubicBezTo>
                <a:cubicBezTo>
                  <a:pt x="59202" y="29359"/>
                  <a:pt x="59202" y="29359"/>
                  <a:pt x="59202" y="29359"/>
                </a:cubicBezTo>
                <a:cubicBezTo>
                  <a:pt x="59202" y="27783"/>
                  <a:pt x="59202" y="27783"/>
                  <a:pt x="59202" y="27783"/>
                </a:cubicBezTo>
                <a:cubicBezTo>
                  <a:pt x="59202" y="26403"/>
                  <a:pt x="60598" y="26403"/>
                  <a:pt x="60598" y="26403"/>
                </a:cubicBezTo>
                <a:cubicBezTo>
                  <a:pt x="61993" y="26403"/>
                  <a:pt x="61993" y="26403"/>
                  <a:pt x="61993" y="26403"/>
                </a:cubicBezTo>
                <a:cubicBezTo>
                  <a:pt x="61993" y="26403"/>
                  <a:pt x="61993" y="26403"/>
                  <a:pt x="61993" y="25024"/>
                </a:cubicBezTo>
                <a:cubicBezTo>
                  <a:pt x="61993" y="25024"/>
                  <a:pt x="61993" y="25024"/>
                  <a:pt x="63388" y="25024"/>
                </a:cubicBezTo>
                <a:cubicBezTo>
                  <a:pt x="63388" y="25024"/>
                  <a:pt x="63388" y="25024"/>
                  <a:pt x="63388" y="23645"/>
                </a:cubicBezTo>
                <a:cubicBezTo>
                  <a:pt x="63388" y="25024"/>
                  <a:pt x="63388" y="25024"/>
                  <a:pt x="64784" y="25024"/>
                </a:cubicBezTo>
                <a:cubicBezTo>
                  <a:pt x="64784" y="23645"/>
                  <a:pt x="64784" y="23645"/>
                  <a:pt x="64784" y="23645"/>
                </a:cubicBezTo>
                <a:cubicBezTo>
                  <a:pt x="66179" y="23645"/>
                  <a:pt x="66179" y="23645"/>
                  <a:pt x="66179" y="23645"/>
                </a:cubicBezTo>
                <a:cubicBezTo>
                  <a:pt x="67574" y="23645"/>
                  <a:pt x="67574" y="23645"/>
                  <a:pt x="67574" y="23645"/>
                </a:cubicBezTo>
                <a:cubicBezTo>
                  <a:pt x="67574" y="23645"/>
                  <a:pt x="67574" y="23645"/>
                  <a:pt x="68970" y="23645"/>
                </a:cubicBezTo>
                <a:cubicBezTo>
                  <a:pt x="68970" y="23645"/>
                  <a:pt x="68970" y="23645"/>
                  <a:pt x="67574" y="23645"/>
                </a:cubicBezTo>
                <a:cubicBezTo>
                  <a:pt x="67574" y="25024"/>
                  <a:pt x="67574" y="25024"/>
                  <a:pt x="68970" y="25024"/>
                </a:cubicBezTo>
                <a:cubicBezTo>
                  <a:pt x="68970" y="25024"/>
                  <a:pt x="68970" y="25024"/>
                  <a:pt x="70365" y="25024"/>
                </a:cubicBezTo>
                <a:lnTo>
                  <a:pt x="71960" y="25024"/>
                </a:lnTo>
                <a:cubicBezTo>
                  <a:pt x="71960" y="25024"/>
                  <a:pt x="71960" y="25024"/>
                  <a:pt x="73355" y="25024"/>
                </a:cubicBezTo>
                <a:lnTo>
                  <a:pt x="73355" y="26403"/>
                </a:lnTo>
                <a:cubicBezTo>
                  <a:pt x="73355" y="26403"/>
                  <a:pt x="73355" y="26403"/>
                  <a:pt x="74750" y="26403"/>
                </a:cubicBezTo>
                <a:cubicBezTo>
                  <a:pt x="74750" y="27783"/>
                  <a:pt x="74750" y="27783"/>
                  <a:pt x="74750" y="27783"/>
                </a:cubicBezTo>
                <a:cubicBezTo>
                  <a:pt x="73355" y="27783"/>
                  <a:pt x="71960" y="27783"/>
                  <a:pt x="70365" y="27783"/>
                </a:cubicBezTo>
                <a:lnTo>
                  <a:pt x="70365" y="26403"/>
                </a:lnTo>
                <a:cubicBezTo>
                  <a:pt x="70365" y="27783"/>
                  <a:pt x="70365" y="27783"/>
                  <a:pt x="70365" y="27783"/>
                </a:cubicBezTo>
                <a:cubicBezTo>
                  <a:pt x="71960" y="27783"/>
                  <a:pt x="71960" y="27783"/>
                  <a:pt x="70365" y="27783"/>
                </a:cubicBezTo>
                <a:cubicBezTo>
                  <a:pt x="70365" y="29359"/>
                  <a:pt x="71960" y="29359"/>
                  <a:pt x="71960" y="29359"/>
                </a:cubicBezTo>
                <a:cubicBezTo>
                  <a:pt x="73355" y="30738"/>
                  <a:pt x="73355" y="30738"/>
                  <a:pt x="73355" y="29359"/>
                </a:cubicBezTo>
                <a:cubicBezTo>
                  <a:pt x="71960" y="29359"/>
                  <a:pt x="71960" y="29359"/>
                  <a:pt x="71960" y="29359"/>
                </a:cubicBezTo>
                <a:cubicBezTo>
                  <a:pt x="73355" y="29359"/>
                  <a:pt x="73355" y="29359"/>
                  <a:pt x="73355" y="29359"/>
                </a:cubicBezTo>
                <a:cubicBezTo>
                  <a:pt x="73355" y="29359"/>
                  <a:pt x="73355" y="29359"/>
                  <a:pt x="74750" y="29359"/>
                </a:cubicBezTo>
                <a:cubicBezTo>
                  <a:pt x="74750" y="29359"/>
                  <a:pt x="74750" y="29359"/>
                  <a:pt x="74750" y="27783"/>
                </a:cubicBezTo>
                <a:cubicBezTo>
                  <a:pt x="76146" y="27783"/>
                  <a:pt x="76146" y="27783"/>
                  <a:pt x="76146" y="27783"/>
                </a:cubicBezTo>
                <a:cubicBezTo>
                  <a:pt x="76146" y="27783"/>
                  <a:pt x="76146" y="27783"/>
                  <a:pt x="76146" y="26403"/>
                </a:cubicBezTo>
                <a:cubicBezTo>
                  <a:pt x="76146" y="26403"/>
                  <a:pt x="76146" y="26403"/>
                  <a:pt x="76146" y="25024"/>
                </a:cubicBezTo>
                <a:lnTo>
                  <a:pt x="76146" y="26403"/>
                </a:lnTo>
                <a:cubicBezTo>
                  <a:pt x="76146" y="26403"/>
                  <a:pt x="77541" y="26403"/>
                  <a:pt x="77541" y="25024"/>
                </a:cubicBezTo>
                <a:cubicBezTo>
                  <a:pt x="77541" y="26403"/>
                  <a:pt x="77541" y="26403"/>
                  <a:pt x="77541" y="26403"/>
                </a:cubicBezTo>
                <a:cubicBezTo>
                  <a:pt x="77541" y="26403"/>
                  <a:pt x="77541" y="26403"/>
                  <a:pt x="76146" y="26403"/>
                </a:cubicBezTo>
                <a:cubicBezTo>
                  <a:pt x="77541" y="26403"/>
                  <a:pt x="77541" y="27783"/>
                  <a:pt x="77541" y="27783"/>
                </a:cubicBezTo>
                <a:cubicBezTo>
                  <a:pt x="77541" y="27783"/>
                  <a:pt x="77541" y="27783"/>
                  <a:pt x="78936" y="27783"/>
                </a:cubicBezTo>
                <a:cubicBezTo>
                  <a:pt x="78936" y="26403"/>
                  <a:pt x="78936" y="26403"/>
                  <a:pt x="78936" y="26403"/>
                </a:cubicBezTo>
                <a:lnTo>
                  <a:pt x="80332" y="26403"/>
                </a:lnTo>
                <a:cubicBezTo>
                  <a:pt x="80332" y="26403"/>
                  <a:pt x="80332" y="26403"/>
                  <a:pt x="80332" y="25024"/>
                </a:cubicBezTo>
                <a:lnTo>
                  <a:pt x="80332" y="26403"/>
                </a:lnTo>
                <a:cubicBezTo>
                  <a:pt x="81727" y="26403"/>
                  <a:pt x="80332" y="25024"/>
                  <a:pt x="81727" y="25024"/>
                </a:cubicBezTo>
                <a:cubicBezTo>
                  <a:pt x="81727" y="25024"/>
                  <a:pt x="81727" y="25024"/>
                  <a:pt x="81727" y="26403"/>
                </a:cubicBezTo>
                <a:cubicBezTo>
                  <a:pt x="81727" y="26403"/>
                  <a:pt x="81727" y="26403"/>
                  <a:pt x="83122" y="25024"/>
                </a:cubicBezTo>
                <a:cubicBezTo>
                  <a:pt x="83122" y="25024"/>
                  <a:pt x="83122" y="26403"/>
                  <a:pt x="83122" y="25024"/>
                </a:cubicBezTo>
                <a:cubicBezTo>
                  <a:pt x="83122" y="25024"/>
                  <a:pt x="83122" y="25024"/>
                  <a:pt x="84518" y="25024"/>
                </a:cubicBezTo>
                <a:cubicBezTo>
                  <a:pt x="84518" y="26403"/>
                  <a:pt x="84518" y="26403"/>
                  <a:pt x="84518" y="26403"/>
                </a:cubicBezTo>
                <a:lnTo>
                  <a:pt x="84518" y="25024"/>
                </a:lnTo>
                <a:cubicBezTo>
                  <a:pt x="85913" y="25024"/>
                  <a:pt x="85913" y="25024"/>
                  <a:pt x="85913" y="25024"/>
                </a:cubicBezTo>
                <a:cubicBezTo>
                  <a:pt x="85913" y="25024"/>
                  <a:pt x="85913" y="25024"/>
                  <a:pt x="87308" y="25024"/>
                </a:cubicBezTo>
                <a:cubicBezTo>
                  <a:pt x="87308" y="25024"/>
                  <a:pt x="88704" y="25024"/>
                  <a:pt x="90099" y="26403"/>
                </a:cubicBezTo>
                <a:lnTo>
                  <a:pt x="90099" y="25024"/>
                </a:lnTo>
                <a:cubicBezTo>
                  <a:pt x="88704" y="25024"/>
                  <a:pt x="90099" y="25024"/>
                  <a:pt x="88704" y="25024"/>
                </a:cubicBezTo>
                <a:cubicBezTo>
                  <a:pt x="88704" y="23645"/>
                  <a:pt x="88704" y="23645"/>
                  <a:pt x="88704" y="23645"/>
                </a:cubicBezTo>
                <a:cubicBezTo>
                  <a:pt x="88704" y="23645"/>
                  <a:pt x="88704" y="22266"/>
                  <a:pt x="90099" y="22266"/>
                </a:cubicBezTo>
                <a:cubicBezTo>
                  <a:pt x="88704" y="20886"/>
                  <a:pt x="87308" y="19507"/>
                  <a:pt x="85913" y="19507"/>
                </a:cubicBezTo>
                <a:cubicBezTo>
                  <a:pt x="84518" y="19507"/>
                  <a:pt x="84518" y="19507"/>
                  <a:pt x="84518" y="19507"/>
                </a:cubicBezTo>
                <a:cubicBezTo>
                  <a:pt x="84518" y="19507"/>
                  <a:pt x="84518" y="19507"/>
                  <a:pt x="83122" y="19507"/>
                </a:cubicBezTo>
                <a:cubicBezTo>
                  <a:pt x="83122" y="19507"/>
                  <a:pt x="83122" y="19507"/>
                  <a:pt x="83122" y="20886"/>
                </a:cubicBezTo>
                <a:cubicBezTo>
                  <a:pt x="83122" y="20886"/>
                  <a:pt x="83122" y="20886"/>
                  <a:pt x="84518" y="20886"/>
                </a:cubicBezTo>
                <a:cubicBezTo>
                  <a:pt x="83122" y="20886"/>
                  <a:pt x="83122" y="20886"/>
                  <a:pt x="83122" y="20886"/>
                </a:cubicBezTo>
                <a:cubicBezTo>
                  <a:pt x="81727" y="20886"/>
                  <a:pt x="81727" y="20886"/>
                  <a:pt x="81727" y="20886"/>
                </a:cubicBezTo>
                <a:cubicBezTo>
                  <a:pt x="81727" y="20886"/>
                  <a:pt x="81727" y="19507"/>
                  <a:pt x="83122" y="19507"/>
                </a:cubicBezTo>
                <a:cubicBezTo>
                  <a:pt x="83122" y="19507"/>
                  <a:pt x="83122" y="19507"/>
                  <a:pt x="83122" y="18128"/>
                </a:cubicBezTo>
                <a:lnTo>
                  <a:pt x="83122" y="19507"/>
                </a:lnTo>
                <a:cubicBezTo>
                  <a:pt x="84518" y="18128"/>
                  <a:pt x="84518" y="18128"/>
                  <a:pt x="84518" y="18128"/>
                </a:cubicBezTo>
                <a:cubicBezTo>
                  <a:pt x="77541" y="13990"/>
                  <a:pt x="68970" y="11231"/>
                  <a:pt x="59202" y="11231"/>
                </a:cubicBezTo>
                <a:cubicBezTo>
                  <a:pt x="52225" y="11231"/>
                  <a:pt x="45049" y="13990"/>
                  <a:pt x="38073" y="16748"/>
                </a:cubicBezTo>
                <a:close/>
                <a:moveTo>
                  <a:pt x="39468" y="18128"/>
                </a:moveTo>
                <a:lnTo>
                  <a:pt x="39468" y="18128"/>
                </a:lnTo>
                <a:close/>
                <a:moveTo>
                  <a:pt x="81727" y="45911"/>
                </a:moveTo>
                <a:lnTo>
                  <a:pt x="81727" y="45911"/>
                </a:lnTo>
                <a:cubicBezTo>
                  <a:pt x="81727" y="45911"/>
                  <a:pt x="81727" y="45911"/>
                  <a:pt x="80332" y="45911"/>
                </a:cubicBezTo>
                <a:cubicBezTo>
                  <a:pt x="81727" y="45911"/>
                  <a:pt x="81727" y="45911"/>
                  <a:pt x="81727" y="45911"/>
                </a:cubicBezTo>
                <a:lnTo>
                  <a:pt x="80332" y="45911"/>
                </a:lnTo>
                <a:cubicBezTo>
                  <a:pt x="80332" y="44532"/>
                  <a:pt x="80332" y="44532"/>
                  <a:pt x="80332" y="44532"/>
                </a:cubicBezTo>
                <a:lnTo>
                  <a:pt x="80332" y="43152"/>
                </a:lnTo>
                <a:lnTo>
                  <a:pt x="81727" y="44532"/>
                </a:lnTo>
                <a:cubicBezTo>
                  <a:pt x="81727" y="43152"/>
                  <a:pt x="81727" y="43152"/>
                  <a:pt x="81727" y="43152"/>
                </a:cubicBezTo>
                <a:cubicBezTo>
                  <a:pt x="81727" y="43152"/>
                  <a:pt x="81727" y="43152"/>
                  <a:pt x="80332" y="43152"/>
                </a:cubicBezTo>
                <a:cubicBezTo>
                  <a:pt x="80332" y="43152"/>
                  <a:pt x="80332" y="43152"/>
                  <a:pt x="78936" y="43152"/>
                </a:cubicBezTo>
                <a:lnTo>
                  <a:pt x="77541" y="44532"/>
                </a:lnTo>
                <a:lnTo>
                  <a:pt x="78936" y="44532"/>
                </a:lnTo>
                <a:cubicBezTo>
                  <a:pt x="78936" y="44532"/>
                  <a:pt x="77541" y="45911"/>
                  <a:pt x="78936" y="45911"/>
                </a:cubicBezTo>
                <a:cubicBezTo>
                  <a:pt x="78936" y="45911"/>
                  <a:pt x="78936" y="45911"/>
                  <a:pt x="78936" y="47290"/>
                </a:cubicBezTo>
                <a:lnTo>
                  <a:pt x="80332" y="47290"/>
                </a:lnTo>
                <a:cubicBezTo>
                  <a:pt x="78936" y="47290"/>
                  <a:pt x="78936" y="47290"/>
                  <a:pt x="78936" y="47290"/>
                </a:cubicBezTo>
                <a:cubicBezTo>
                  <a:pt x="78936" y="48669"/>
                  <a:pt x="78936" y="48669"/>
                  <a:pt x="78936" y="48669"/>
                </a:cubicBezTo>
                <a:cubicBezTo>
                  <a:pt x="78936" y="48669"/>
                  <a:pt x="78936" y="48669"/>
                  <a:pt x="80332" y="48669"/>
                </a:cubicBezTo>
                <a:cubicBezTo>
                  <a:pt x="80332" y="50049"/>
                  <a:pt x="80332" y="50049"/>
                  <a:pt x="81727" y="50049"/>
                </a:cubicBezTo>
                <a:cubicBezTo>
                  <a:pt x="81727" y="48669"/>
                  <a:pt x="81727" y="48669"/>
                  <a:pt x="81727" y="48669"/>
                </a:cubicBezTo>
                <a:cubicBezTo>
                  <a:pt x="81727" y="47290"/>
                  <a:pt x="81727" y="47290"/>
                  <a:pt x="81727" y="47290"/>
                </a:cubicBezTo>
                <a:cubicBezTo>
                  <a:pt x="81727" y="45911"/>
                  <a:pt x="81727" y="45911"/>
                  <a:pt x="81727" y="45911"/>
                </a:cubicBezTo>
                <a:cubicBezTo>
                  <a:pt x="81727" y="45911"/>
                  <a:pt x="81727" y="45911"/>
                  <a:pt x="81727" y="47290"/>
                </a:cubicBezTo>
                <a:cubicBezTo>
                  <a:pt x="81727" y="45911"/>
                  <a:pt x="81727" y="45911"/>
                  <a:pt x="81727" y="45911"/>
                </a:cubicBezTo>
                <a:close/>
                <a:moveTo>
                  <a:pt x="66179" y="45911"/>
                </a:moveTo>
                <a:lnTo>
                  <a:pt x="66179" y="45911"/>
                </a:lnTo>
                <a:close/>
                <a:moveTo>
                  <a:pt x="83122" y="20886"/>
                </a:moveTo>
                <a:lnTo>
                  <a:pt x="83122" y="20886"/>
                </a:lnTo>
                <a:cubicBezTo>
                  <a:pt x="83122" y="22266"/>
                  <a:pt x="83122" y="20886"/>
                  <a:pt x="83122" y="22266"/>
                </a:cubicBezTo>
                <a:lnTo>
                  <a:pt x="83122" y="23645"/>
                </a:lnTo>
                <a:cubicBezTo>
                  <a:pt x="83122" y="23645"/>
                  <a:pt x="83122" y="23645"/>
                  <a:pt x="81727" y="23645"/>
                </a:cubicBezTo>
                <a:lnTo>
                  <a:pt x="81727" y="22266"/>
                </a:lnTo>
                <a:cubicBezTo>
                  <a:pt x="80332" y="22266"/>
                  <a:pt x="80332" y="22266"/>
                  <a:pt x="80332" y="22266"/>
                </a:cubicBezTo>
                <a:cubicBezTo>
                  <a:pt x="81727" y="22266"/>
                  <a:pt x="81727" y="22266"/>
                  <a:pt x="81727" y="22266"/>
                </a:cubicBezTo>
                <a:cubicBezTo>
                  <a:pt x="81727" y="22266"/>
                  <a:pt x="81727" y="22266"/>
                  <a:pt x="80332" y="20886"/>
                </a:cubicBezTo>
                <a:lnTo>
                  <a:pt x="81727" y="20886"/>
                </a:lnTo>
                <a:lnTo>
                  <a:pt x="83122" y="20886"/>
                </a:lnTo>
                <a:close/>
                <a:moveTo>
                  <a:pt x="66179" y="13990"/>
                </a:moveTo>
                <a:lnTo>
                  <a:pt x="66179" y="13990"/>
                </a:lnTo>
                <a:cubicBezTo>
                  <a:pt x="64784" y="13990"/>
                  <a:pt x="64784" y="13990"/>
                  <a:pt x="64784" y="13990"/>
                </a:cubicBezTo>
                <a:cubicBezTo>
                  <a:pt x="64784" y="13990"/>
                  <a:pt x="64784" y="13990"/>
                  <a:pt x="63388" y="13990"/>
                </a:cubicBezTo>
                <a:cubicBezTo>
                  <a:pt x="63388" y="13990"/>
                  <a:pt x="63388" y="13990"/>
                  <a:pt x="64784" y="13990"/>
                </a:cubicBezTo>
                <a:cubicBezTo>
                  <a:pt x="63388" y="13990"/>
                  <a:pt x="61993" y="13990"/>
                  <a:pt x="61993" y="13990"/>
                </a:cubicBezTo>
                <a:cubicBezTo>
                  <a:pt x="61993" y="13990"/>
                  <a:pt x="61993" y="13990"/>
                  <a:pt x="61993" y="12610"/>
                </a:cubicBezTo>
                <a:cubicBezTo>
                  <a:pt x="63388" y="12610"/>
                  <a:pt x="63388" y="12610"/>
                  <a:pt x="63388" y="12610"/>
                </a:cubicBezTo>
                <a:cubicBezTo>
                  <a:pt x="63388" y="13990"/>
                  <a:pt x="63388" y="12610"/>
                  <a:pt x="64784" y="13990"/>
                </a:cubicBezTo>
                <a:lnTo>
                  <a:pt x="64784" y="12610"/>
                </a:lnTo>
                <a:cubicBezTo>
                  <a:pt x="64784" y="12610"/>
                  <a:pt x="64784" y="12610"/>
                  <a:pt x="64784" y="13990"/>
                </a:cubicBezTo>
                <a:cubicBezTo>
                  <a:pt x="64784" y="12610"/>
                  <a:pt x="64784" y="12610"/>
                  <a:pt x="66179" y="12610"/>
                </a:cubicBezTo>
                <a:cubicBezTo>
                  <a:pt x="66179" y="12610"/>
                  <a:pt x="66179" y="13990"/>
                  <a:pt x="67574" y="13990"/>
                </a:cubicBezTo>
                <a:cubicBezTo>
                  <a:pt x="66179" y="13990"/>
                  <a:pt x="66179" y="13990"/>
                  <a:pt x="66179" y="13990"/>
                </a:cubicBezTo>
                <a:close/>
                <a:moveTo>
                  <a:pt x="61993" y="13990"/>
                </a:moveTo>
                <a:lnTo>
                  <a:pt x="61993" y="13990"/>
                </a:lnTo>
                <a:cubicBezTo>
                  <a:pt x="63388" y="13990"/>
                  <a:pt x="63388" y="13990"/>
                  <a:pt x="63388" y="13990"/>
                </a:cubicBezTo>
                <a:lnTo>
                  <a:pt x="63388" y="15369"/>
                </a:lnTo>
                <a:cubicBezTo>
                  <a:pt x="61993" y="15369"/>
                  <a:pt x="61993" y="15369"/>
                  <a:pt x="61993" y="15369"/>
                </a:cubicBezTo>
                <a:cubicBezTo>
                  <a:pt x="61993" y="16748"/>
                  <a:pt x="61993" y="16748"/>
                  <a:pt x="61993" y="16748"/>
                </a:cubicBezTo>
                <a:cubicBezTo>
                  <a:pt x="60598" y="16748"/>
                  <a:pt x="60598" y="16748"/>
                  <a:pt x="60598" y="16748"/>
                </a:cubicBezTo>
                <a:cubicBezTo>
                  <a:pt x="60598" y="16748"/>
                  <a:pt x="60598" y="16748"/>
                  <a:pt x="61993" y="16748"/>
                </a:cubicBezTo>
                <a:cubicBezTo>
                  <a:pt x="60598" y="16748"/>
                  <a:pt x="60598" y="15369"/>
                  <a:pt x="60598" y="15369"/>
                </a:cubicBezTo>
                <a:lnTo>
                  <a:pt x="60598" y="16748"/>
                </a:lnTo>
                <a:cubicBezTo>
                  <a:pt x="59202" y="16748"/>
                  <a:pt x="59202" y="15369"/>
                  <a:pt x="59202" y="15369"/>
                </a:cubicBezTo>
                <a:cubicBezTo>
                  <a:pt x="60598" y="15369"/>
                  <a:pt x="60598" y="15369"/>
                  <a:pt x="60598" y="15369"/>
                </a:cubicBezTo>
                <a:cubicBezTo>
                  <a:pt x="60598" y="15369"/>
                  <a:pt x="60598" y="15369"/>
                  <a:pt x="59202" y="15369"/>
                </a:cubicBezTo>
                <a:cubicBezTo>
                  <a:pt x="59202" y="15369"/>
                  <a:pt x="59202" y="15369"/>
                  <a:pt x="59202" y="13990"/>
                </a:cubicBezTo>
                <a:cubicBezTo>
                  <a:pt x="59202" y="13990"/>
                  <a:pt x="59202" y="13990"/>
                  <a:pt x="57807" y="13990"/>
                </a:cubicBezTo>
                <a:cubicBezTo>
                  <a:pt x="57807" y="13990"/>
                  <a:pt x="57807" y="13990"/>
                  <a:pt x="59202" y="13990"/>
                </a:cubicBezTo>
                <a:cubicBezTo>
                  <a:pt x="59202" y="13990"/>
                  <a:pt x="59202" y="13990"/>
                  <a:pt x="60598" y="13990"/>
                </a:cubicBezTo>
                <a:lnTo>
                  <a:pt x="61993" y="13990"/>
                </a:lnTo>
                <a:close/>
                <a:moveTo>
                  <a:pt x="52225" y="40394"/>
                </a:moveTo>
                <a:lnTo>
                  <a:pt x="52225" y="40394"/>
                </a:lnTo>
                <a:lnTo>
                  <a:pt x="53621" y="40394"/>
                </a:lnTo>
                <a:cubicBezTo>
                  <a:pt x="52225" y="40394"/>
                  <a:pt x="52225" y="40394"/>
                  <a:pt x="52225" y="40394"/>
                </a:cubicBezTo>
                <a:cubicBezTo>
                  <a:pt x="50830" y="40394"/>
                  <a:pt x="50830" y="40394"/>
                  <a:pt x="50830" y="40394"/>
                </a:cubicBezTo>
                <a:cubicBezTo>
                  <a:pt x="50830" y="40394"/>
                  <a:pt x="50830" y="40394"/>
                  <a:pt x="49435" y="40394"/>
                </a:cubicBezTo>
                <a:cubicBezTo>
                  <a:pt x="50830" y="40394"/>
                  <a:pt x="50830" y="40394"/>
                  <a:pt x="50830" y="40394"/>
                </a:cubicBezTo>
                <a:lnTo>
                  <a:pt x="50830" y="39014"/>
                </a:lnTo>
                <a:lnTo>
                  <a:pt x="50830" y="40394"/>
                </a:lnTo>
                <a:cubicBezTo>
                  <a:pt x="50830" y="39014"/>
                  <a:pt x="49435" y="39014"/>
                  <a:pt x="49435" y="39014"/>
                </a:cubicBezTo>
                <a:lnTo>
                  <a:pt x="50830" y="39014"/>
                </a:lnTo>
                <a:cubicBezTo>
                  <a:pt x="50830" y="37635"/>
                  <a:pt x="50830" y="37635"/>
                  <a:pt x="50830" y="37635"/>
                </a:cubicBezTo>
                <a:cubicBezTo>
                  <a:pt x="50830" y="37635"/>
                  <a:pt x="50830" y="37635"/>
                  <a:pt x="49435" y="37635"/>
                </a:cubicBezTo>
                <a:lnTo>
                  <a:pt x="49435" y="36256"/>
                </a:lnTo>
                <a:cubicBezTo>
                  <a:pt x="49435" y="34876"/>
                  <a:pt x="49435" y="34876"/>
                  <a:pt x="49435" y="34876"/>
                </a:cubicBezTo>
                <a:lnTo>
                  <a:pt x="50830" y="34876"/>
                </a:lnTo>
                <a:lnTo>
                  <a:pt x="49435" y="34876"/>
                </a:lnTo>
                <a:cubicBezTo>
                  <a:pt x="50830" y="34876"/>
                  <a:pt x="50830" y="34876"/>
                  <a:pt x="50830" y="34876"/>
                </a:cubicBezTo>
                <a:cubicBezTo>
                  <a:pt x="50830" y="36256"/>
                  <a:pt x="50830" y="36256"/>
                  <a:pt x="50830" y="36256"/>
                </a:cubicBezTo>
                <a:cubicBezTo>
                  <a:pt x="50830" y="37635"/>
                  <a:pt x="50830" y="37635"/>
                  <a:pt x="50830" y="37635"/>
                </a:cubicBezTo>
                <a:cubicBezTo>
                  <a:pt x="52225" y="37635"/>
                  <a:pt x="52225" y="37635"/>
                  <a:pt x="52225" y="37635"/>
                </a:cubicBezTo>
                <a:cubicBezTo>
                  <a:pt x="52225" y="39014"/>
                  <a:pt x="52225" y="39014"/>
                  <a:pt x="52225" y="39014"/>
                </a:cubicBezTo>
                <a:lnTo>
                  <a:pt x="53621" y="39014"/>
                </a:lnTo>
                <a:cubicBezTo>
                  <a:pt x="53621" y="39014"/>
                  <a:pt x="52225" y="39014"/>
                  <a:pt x="52225" y="40394"/>
                </a:cubicBezTo>
                <a:close/>
                <a:moveTo>
                  <a:pt x="49435" y="36256"/>
                </a:moveTo>
                <a:lnTo>
                  <a:pt x="49435" y="36256"/>
                </a:lnTo>
                <a:close/>
                <a:moveTo>
                  <a:pt x="49435" y="37635"/>
                </a:moveTo>
                <a:lnTo>
                  <a:pt x="49435" y="37635"/>
                </a:lnTo>
                <a:cubicBezTo>
                  <a:pt x="49435" y="37635"/>
                  <a:pt x="49435" y="37635"/>
                  <a:pt x="47840" y="37635"/>
                </a:cubicBezTo>
                <a:cubicBezTo>
                  <a:pt x="49435" y="37635"/>
                  <a:pt x="49435" y="39014"/>
                  <a:pt x="49435" y="39014"/>
                </a:cubicBezTo>
                <a:cubicBezTo>
                  <a:pt x="47840" y="39014"/>
                  <a:pt x="47840" y="39014"/>
                  <a:pt x="47840" y="39014"/>
                </a:cubicBezTo>
                <a:cubicBezTo>
                  <a:pt x="46445" y="39014"/>
                  <a:pt x="46445" y="40394"/>
                  <a:pt x="46445" y="40394"/>
                </a:cubicBezTo>
                <a:cubicBezTo>
                  <a:pt x="46445" y="39014"/>
                  <a:pt x="46445" y="39014"/>
                  <a:pt x="46445" y="39014"/>
                </a:cubicBezTo>
                <a:cubicBezTo>
                  <a:pt x="46445" y="39014"/>
                  <a:pt x="46445" y="39014"/>
                  <a:pt x="47840" y="39014"/>
                </a:cubicBezTo>
                <a:cubicBezTo>
                  <a:pt x="46445" y="39014"/>
                  <a:pt x="46445" y="39014"/>
                  <a:pt x="46445" y="37635"/>
                </a:cubicBezTo>
                <a:cubicBezTo>
                  <a:pt x="46445" y="37635"/>
                  <a:pt x="46445" y="37635"/>
                  <a:pt x="47840" y="37635"/>
                </a:cubicBezTo>
                <a:cubicBezTo>
                  <a:pt x="47840" y="37635"/>
                  <a:pt x="47840" y="37635"/>
                  <a:pt x="47840" y="36256"/>
                </a:cubicBezTo>
                <a:cubicBezTo>
                  <a:pt x="47840" y="37635"/>
                  <a:pt x="47840" y="37635"/>
                  <a:pt x="47840" y="37635"/>
                </a:cubicBezTo>
                <a:cubicBezTo>
                  <a:pt x="47840" y="37635"/>
                  <a:pt x="49435" y="36256"/>
                  <a:pt x="49435" y="37635"/>
                </a:cubicBezTo>
                <a:close/>
                <a:moveTo>
                  <a:pt x="46445" y="53004"/>
                </a:moveTo>
                <a:lnTo>
                  <a:pt x="46445" y="53004"/>
                </a:lnTo>
                <a:lnTo>
                  <a:pt x="46445" y="51625"/>
                </a:lnTo>
                <a:lnTo>
                  <a:pt x="47840" y="51625"/>
                </a:lnTo>
                <a:lnTo>
                  <a:pt x="49435" y="50049"/>
                </a:lnTo>
                <a:lnTo>
                  <a:pt x="50830" y="50049"/>
                </a:lnTo>
                <a:cubicBezTo>
                  <a:pt x="50830" y="50049"/>
                  <a:pt x="50830" y="50049"/>
                  <a:pt x="52225" y="50049"/>
                </a:cubicBezTo>
                <a:lnTo>
                  <a:pt x="53621" y="50049"/>
                </a:lnTo>
                <a:cubicBezTo>
                  <a:pt x="53621" y="50049"/>
                  <a:pt x="53621" y="50049"/>
                  <a:pt x="53621" y="48669"/>
                </a:cubicBezTo>
                <a:cubicBezTo>
                  <a:pt x="55016" y="48669"/>
                  <a:pt x="55016" y="50049"/>
                  <a:pt x="55016" y="50049"/>
                </a:cubicBezTo>
                <a:lnTo>
                  <a:pt x="55016" y="48669"/>
                </a:lnTo>
                <a:cubicBezTo>
                  <a:pt x="56411" y="48669"/>
                  <a:pt x="56411" y="48669"/>
                  <a:pt x="56411" y="48669"/>
                </a:cubicBezTo>
                <a:lnTo>
                  <a:pt x="56411" y="50049"/>
                </a:lnTo>
                <a:lnTo>
                  <a:pt x="57807" y="48669"/>
                </a:lnTo>
                <a:cubicBezTo>
                  <a:pt x="57807" y="48669"/>
                  <a:pt x="57807" y="48669"/>
                  <a:pt x="57807" y="50049"/>
                </a:cubicBezTo>
                <a:cubicBezTo>
                  <a:pt x="57807" y="48669"/>
                  <a:pt x="57807" y="48669"/>
                  <a:pt x="57807" y="48669"/>
                </a:cubicBezTo>
                <a:cubicBezTo>
                  <a:pt x="57807" y="50049"/>
                  <a:pt x="57807" y="50049"/>
                  <a:pt x="57807" y="50049"/>
                </a:cubicBezTo>
                <a:lnTo>
                  <a:pt x="57807" y="51625"/>
                </a:lnTo>
                <a:cubicBezTo>
                  <a:pt x="59202" y="51625"/>
                  <a:pt x="59202" y="51625"/>
                  <a:pt x="59202" y="51625"/>
                </a:cubicBezTo>
                <a:cubicBezTo>
                  <a:pt x="59202" y="51625"/>
                  <a:pt x="59202" y="51625"/>
                  <a:pt x="60598" y="51625"/>
                </a:cubicBezTo>
                <a:cubicBezTo>
                  <a:pt x="60598" y="53004"/>
                  <a:pt x="60598" y="53004"/>
                  <a:pt x="60598" y="53004"/>
                </a:cubicBezTo>
                <a:lnTo>
                  <a:pt x="61993" y="53004"/>
                </a:lnTo>
                <a:lnTo>
                  <a:pt x="63388" y="53004"/>
                </a:lnTo>
                <a:cubicBezTo>
                  <a:pt x="63388" y="51625"/>
                  <a:pt x="63388" y="51625"/>
                  <a:pt x="64784" y="51625"/>
                </a:cubicBezTo>
                <a:lnTo>
                  <a:pt x="64784" y="53004"/>
                </a:lnTo>
                <a:cubicBezTo>
                  <a:pt x="66179" y="53004"/>
                  <a:pt x="66179" y="53004"/>
                  <a:pt x="66179" y="53004"/>
                </a:cubicBezTo>
                <a:lnTo>
                  <a:pt x="67574" y="53004"/>
                </a:lnTo>
                <a:cubicBezTo>
                  <a:pt x="67574" y="53004"/>
                  <a:pt x="67574" y="53004"/>
                  <a:pt x="68970" y="53004"/>
                </a:cubicBezTo>
                <a:cubicBezTo>
                  <a:pt x="70365" y="53004"/>
                  <a:pt x="70365" y="53004"/>
                  <a:pt x="70365" y="53004"/>
                </a:cubicBezTo>
                <a:cubicBezTo>
                  <a:pt x="70365" y="53004"/>
                  <a:pt x="70365" y="53004"/>
                  <a:pt x="71960" y="54384"/>
                </a:cubicBezTo>
                <a:cubicBezTo>
                  <a:pt x="70365" y="54384"/>
                  <a:pt x="70365" y="54384"/>
                  <a:pt x="70365" y="54384"/>
                </a:cubicBezTo>
                <a:cubicBezTo>
                  <a:pt x="70365" y="55763"/>
                  <a:pt x="70365" y="55763"/>
                  <a:pt x="70365" y="55763"/>
                </a:cubicBezTo>
                <a:lnTo>
                  <a:pt x="71960" y="57142"/>
                </a:lnTo>
                <a:lnTo>
                  <a:pt x="71960" y="58522"/>
                </a:lnTo>
                <a:cubicBezTo>
                  <a:pt x="73355" y="58522"/>
                  <a:pt x="71960" y="59901"/>
                  <a:pt x="73355" y="59901"/>
                </a:cubicBezTo>
                <a:cubicBezTo>
                  <a:pt x="73355" y="61280"/>
                  <a:pt x="73355" y="61280"/>
                  <a:pt x="74750" y="62660"/>
                </a:cubicBezTo>
                <a:lnTo>
                  <a:pt x="74750" y="61280"/>
                </a:lnTo>
                <a:lnTo>
                  <a:pt x="74750" y="62660"/>
                </a:lnTo>
                <a:cubicBezTo>
                  <a:pt x="74750" y="62660"/>
                  <a:pt x="74750" y="62660"/>
                  <a:pt x="76146" y="62660"/>
                </a:cubicBezTo>
                <a:lnTo>
                  <a:pt x="76146" y="64039"/>
                </a:lnTo>
                <a:cubicBezTo>
                  <a:pt x="77541" y="64039"/>
                  <a:pt x="77541" y="64039"/>
                  <a:pt x="77541" y="64039"/>
                </a:cubicBezTo>
                <a:cubicBezTo>
                  <a:pt x="78936" y="64039"/>
                  <a:pt x="78936" y="64039"/>
                  <a:pt x="78936" y="64039"/>
                </a:cubicBezTo>
                <a:lnTo>
                  <a:pt x="80332" y="64039"/>
                </a:lnTo>
                <a:cubicBezTo>
                  <a:pt x="80332" y="64039"/>
                  <a:pt x="80332" y="64039"/>
                  <a:pt x="80332" y="65418"/>
                </a:cubicBezTo>
                <a:lnTo>
                  <a:pt x="78936" y="65418"/>
                </a:lnTo>
                <a:cubicBezTo>
                  <a:pt x="78936" y="65418"/>
                  <a:pt x="78936" y="65418"/>
                  <a:pt x="78936" y="66798"/>
                </a:cubicBezTo>
                <a:cubicBezTo>
                  <a:pt x="78936" y="68374"/>
                  <a:pt x="78936" y="68374"/>
                  <a:pt x="77541" y="68374"/>
                </a:cubicBezTo>
                <a:cubicBezTo>
                  <a:pt x="77541" y="68374"/>
                  <a:pt x="77541" y="68374"/>
                  <a:pt x="77541" y="69753"/>
                </a:cubicBezTo>
                <a:lnTo>
                  <a:pt x="76146" y="69753"/>
                </a:lnTo>
                <a:cubicBezTo>
                  <a:pt x="76146" y="71133"/>
                  <a:pt x="74750" y="71133"/>
                  <a:pt x="74750" y="71133"/>
                </a:cubicBezTo>
                <a:cubicBezTo>
                  <a:pt x="74750" y="72512"/>
                  <a:pt x="74750" y="72512"/>
                  <a:pt x="74750" y="72512"/>
                </a:cubicBezTo>
                <a:lnTo>
                  <a:pt x="73355" y="72512"/>
                </a:lnTo>
                <a:lnTo>
                  <a:pt x="73355" y="73891"/>
                </a:lnTo>
                <a:cubicBezTo>
                  <a:pt x="73355" y="73891"/>
                  <a:pt x="73355" y="73891"/>
                  <a:pt x="73355" y="75270"/>
                </a:cubicBezTo>
                <a:cubicBezTo>
                  <a:pt x="74750" y="76650"/>
                  <a:pt x="74750" y="76650"/>
                  <a:pt x="74750" y="76650"/>
                </a:cubicBezTo>
                <a:cubicBezTo>
                  <a:pt x="74750" y="78029"/>
                  <a:pt x="74750" y="78029"/>
                  <a:pt x="74750" y="78029"/>
                </a:cubicBezTo>
                <a:lnTo>
                  <a:pt x="74750" y="79408"/>
                </a:lnTo>
                <a:cubicBezTo>
                  <a:pt x="74750" y="79408"/>
                  <a:pt x="74750" y="79408"/>
                  <a:pt x="73355" y="79408"/>
                </a:cubicBezTo>
                <a:cubicBezTo>
                  <a:pt x="71960" y="80788"/>
                  <a:pt x="71960" y="80788"/>
                  <a:pt x="71960" y="80788"/>
                </a:cubicBezTo>
                <a:lnTo>
                  <a:pt x="71960" y="82167"/>
                </a:lnTo>
                <a:lnTo>
                  <a:pt x="71960" y="83546"/>
                </a:lnTo>
                <a:cubicBezTo>
                  <a:pt x="71960" y="83546"/>
                  <a:pt x="70365" y="83546"/>
                  <a:pt x="70365" y="84926"/>
                </a:cubicBezTo>
                <a:lnTo>
                  <a:pt x="70365" y="86305"/>
                </a:lnTo>
                <a:lnTo>
                  <a:pt x="68970" y="86305"/>
                </a:lnTo>
                <a:cubicBezTo>
                  <a:pt x="68970" y="87684"/>
                  <a:pt x="67574" y="87684"/>
                  <a:pt x="67574" y="89064"/>
                </a:cubicBezTo>
                <a:cubicBezTo>
                  <a:pt x="66179" y="89064"/>
                  <a:pt x="66179" y="89064"/>
                  <a:pt x="66179" y="89064"/>
                </a:cubicBezTo>
                <a:cubicBezTo>
                  <a:pt x="64784" y="89064"/>
                  <a:pt x="64784" y="89064"/>
                  <a:pt x="64784" y="89064"/>
                </a:cubicBezTo>
                <a:lnTo>
                  <a:pt x="63388" y="89064"/>
                </a:lnTo>
                <a:cubicBezTo>
                  <a:pt x="63388" y="90640"/>
                  <a:pt x="63388" y="89064"/>
                  <a:pt x="63388" y="89064"/>
                </a:cubicBezTo>
                <a:cubicBezTo>
                  <a:pt x="63388" y="90640"/>
                  <a:pt x="63388" y="90640"/>
                  <a:pt x="63388" y="90640"/>
                </a:cubicBezTo>
                <a:cubicBezTo>
                  <a:pt x="61993" y="90640"/>
                  <a:pt x="61993" y="89064"/>
                  <a:pt x="61993" y="89064"/>
                </a:cubicBezTo>
                <a:cubicBezTo>
                  <a:pt x="61993" y="87684"/>
                  <a:pt x="61993" y="87684"/>
                  <a:pt x="61993" y="87684"/>
                </a:cubicBezTo>
                <a:cubicBezTo>
                  <a:pt x="61993" y="87684"/>
                  <a:pt x="61993" y="86305"/>
                  <a:pt x="60598" y="86305"/>
                </a:cubicBezTo>
                <a:cubicBezTo>
                  <a:pt x="60598" y="84926"/>
                  <a:pt x="60598" y="84926"/>
                  <a:pt x="60598" y="84926"/>
                </a:cubicBezTo>
                <a:cubicBezTo>
                  <a:pt x="60598" y="84926"/>
                  <a:pt x="60598" y="84926"/>
                  <a:pt x="60598" y="83546"/>
                </a:cubicBezTo>
                <a:cubicBezTo>
                  <a:pt x="60598" y="82167"/>
                  <a:pt x="59202" y="82167"/>
                  <a:pt x="59202" y="82167"/>
                </a:cubicBezTo>
                <a:lnTo>
                  <a:pt x="59202" y="80788"/>
                </a:lnTo>
                <a:cubicBezTo>
                  <a:pt x="59202" y="79408"/>
                  <a:pt x="59202" y="79408"/>
                  <a:pt x="59202" y="79408"/>
                </a:cubicBezTo>
                <a:lnTo>
                  <a:pt x="59202" y="78029"/>
                </a:lnTo>
                <a:cubicBezTo>
                  <a:pt x="59202" y="76650"/>
                  <a:pt x="59202" y="76650"/>
                  <a:pt x="59202" y="76650"/>
                </a:cubicBezTo>
                <a:cubicBezTo>
                  <a:pt x="59202" y="75270"/>
                  <a:pt x="59202" y="75270"/>
                  <a:pt x="59202" y="75270"/>
                </a:cubicBezTo>
                <a:cubicBezTo>
                  <a:pt x="59202" y="75270"/>
                  <a:pt x="59202" y="75270"/>
                  <a:pt x="59202" y="73891"/>
                </a:cubicBezTo>
                <a:lnTo>
                  <a:pt x="59202" y="72512"/>
                </a:lnTo>
                <a:cubicBezTo>
                  <a:pt x="57807" y="72512"/>
                  <a:pt x="57807" y="72512"/>
                  <a:pt x="57807" y="72512"/>
                </a:cubicBezTo>
                <a:cubicBezTo>
                  <a:pt x="57807" y="71133"/>
                  <a:pt x="57807" y="71133"/>
                  <a:pt x="57807" y="71133"/>
                </a:cubicBezTo>
                <a:cubicBezTo>
                  <a:pt x="56411" y="71133"/>
                  <a:pt x="56411" y="71133"/>
                  <a:pt x="56411" y="71133"/>
                </a:cubicBezTo>
                <a:cubicBezTo>
                  <a:pt x="57807" y="71133"/>
                  <a:pt x="57807" y="71133"/>
                  <a:pt x="57807" y="69753"/>
                </a:cubicBezTo>
                <a:lnTo>
                  <a:pt x="57807" y="68374"/>
                </a:lnTo>
                <a:cubicBezTo>
                  <a:pt x="56411" y="68374"/>
                  <a:pt x="57807" y="68374"/>
                  <a:pt x="56411" y="68374"/>
                </a:cubicBezTo>
                <a:cubicBezTo>
                  <a:pt x="56411" y="68374"/>
                  <a:pt x="55016" y="68374"/>
                  <a:pt x="55016" y="66798"/>
                </a:cubicBezTo>
                <a:cubicBezTo>
                  <a:pt x="55016" y="66798"/>
                  <a:pt x="55016" y="66798"/>
                  <a:pt x="53621" y="66798"/>
                </a:cubicBezTo>
                <a:cubicBezTo>
                  <a:pt x="52225" y="66798"/>
                  <a:pt x="52225" y="66798"/>
                  <a:pt x="52225" y="66798"/>
                </a:cubicBezTo>
                <a:lnTo>
                  <a:pt x="50830" y="68374"/>
                </a:lnTo>
                <a:lnTo>
                  <a:pt x="50830" y="66798"/>
                </a:lnTo>
                <a:cubicBezTo>
                  <a:pt x="50830" y="66798"/>
                  <a:pt x="50830" y="66798"/>
                  <a:pt x="50830" y="68374"/>
                </a:cubicBezTo>
                <a:cubicBezTo>
                  <a:pt x="50830" y="68374"/>
                  <a:pt x="50830" y="66798"/>
                  <a:pt x="49435" y="66798"/>
                </a:cubicBezTo>
                <a:cubicBezTo>
                  <a:pt x="49435" y="68374"/>
                  <a:pt x="49435" y="68374"/>
                  <a:pt x="49435" y="68374"/>
                </a:cubicBezTo>
                <a:cubicBezTo>
                  <a:pt x="47840" y="68374"/>
                  <a:pt x="47840" y="68374"/>
                  <a:pt x="47840" y="68374"/>
                </a:cubicBezTo>
                <a:cubicBezTo>
                  <a:pt x="46445" y="66798"/>
                  <a:pt x="46445" y="66798"/>
                  <a:pt x="46445" y="66798"/>
                </a:cubicBezTo>
                <a:cubicBezTo>
                  <a:pt x="45049" y="66798"/>
                  <a:pt x="45049" y="66798"/>
                  <a:pt x="45049" y="66798"/>
                </a:cubicBezTo>
                <a:cubicBezTo>
                  <a:pt x="45049" y="65418"/>
                  <a:pt x="45049" y="65418"/>
                  <a:pt x="45049" y="65418"/>
                </a:cubicBezTo>
                <a:cubicBezTo>
                  <a:pt x="45049" y="65418"/>
                  <a:pt x="43654" y="65418"/>
                  <a:pt x="43654" y="64039"/>
                </a:cubicBezTo>
                <a:cubicBezTo>
                  <a:pt x="43654" y="64039"/>
                  <a:pt x="43654" y="64039"/>
                  <a:pt x="42259" y="64039"/>
                </a:cubicBezTo>
                <a:cubicBezTo>
                  <a:pt x="42259" y="62660"/>
                  <a:pt x="42259" y="62660"/>
                  <a:pt x="42259" y="62660"/>
                </a:cubicBezTo>
                <a:cubicBezTo>
                  <a:pt x="43654" y="62660"/>
                  <a:pt x="43654" y="62660"/>
                  <a:pt x="43654" y="62660"/>
                </a:cubicBezTo>
                <a:cubicBezTo>
                  <a:pt x="42259" y="62660"/>
                  <a:pt x="42259" y="62660"/>
                  <a:pt x="42259" y="62660"/>
                </a:cubicBezTo>
                <a:lnTo>
                  <a:pt x="43654" y="61280"/>
                </a:lnTo>
                <a:lnTo>
                  <a:pt x="43654" y="59901"/>
                </a:lnTo>
                <a:cubicBezTo>
                  <a:pt x="43654" y="59901"/>
                  <a:pt x="43654" y="58522"/>
                  <a:pt x="42259" y="58522"/>
                </a:cubicBezTo>
                <a:cubicBezTo>
                  <a:pt x="43654" y="58522"/>
                  <a:pt x="43654" y="58522"/>
                  <a:pt x="43654" y="58522"/>
                </a:cubicBezTo>
                <a:cubicBezTo>
                  <a:pt x="43654" y="57142"/>
                  <a:pt x="43654" y="57142"/>
                  <a:pt x="43654" y="57142"/>
                </a:cubicBezTo>
                <a:cubicBezTo>
                  <a:pt x="43654" y="55763"/>
                  <a:pt x="43654" y="55763"/>
                  <a:pt x="43654" y="55763"/>
                </a:cubicBezTo>
                <a:lnTo>
                  <a:pt x="45049" y="55763"/>
                </a:lnTo>
                <a:lnTo>
                  <a:pt x="45049" y="54384"/>
                </a:lnTo>
                <a:cubicBezTo>
                  <a:pt x="46445" y="54384"/>
                  <a:pt x="46445" y="54384"/>
                  <a:pt x="46445" y="54384"/>
                </a:cubicBezTo>
                <a:cubicBezTo>
                  <a:pt x="46445" y="53004"/>
                  <a:pt x="46445" y="53004"/>
                  <a:pt x="46445" y="53004"/>
                </a:cubicBezTo>
                <a:close/>
                <a:moveTo>
                  <a:pt x="43654" y="29359"/>
                </a:moveTo>
                <a:lnTo>
                  <a:pt x="43654" y="29359"/>
                </a:lnTo>
                <a:cubicBezTo>
                  <a:pt x="43654" y="29359"/>
                  <a:pt x="43654" y="29359"/>
                  <a:pt x="43654" y="30738"/>
                </a:cubicBezTo>
                <a:cubicBezTo>
                  <a:pt x="42259" y="30738"/>
                  <a:pt x="42259" y="30738"/>
                  <a:pt x="42259" y="30738"/>
                </a:cubicBezTo>
                <a:lnTo>
                  <a:pt x="40863" y="30738"/>
                </a:lnTo>
                <a:lnTo>
                  <a:pt x="39468" y="30738"/>
                </a:lnTo>
                <a:cubicBezTo>
                  <a:pt x="39468" y="29359"/>
                  <a:pt x="40863" y="29359"/>
                  <a:pt x="40863" y="29359"/>
                </a:cubicBezTo>
                <a:cubicBezTo>
                  <a:pt x="39468" y="29359"/>
                  <a:pt x="39468" y="29359"/>
                  <a:pt x="39468" y="29359"/>
                </a:cubicBezTo>
                <a:cubicBezTo>
                  <a:pt x="39468" y="29359"/>
                  <a:pt x="39468" y="29359"/>
                  <a:pt x="40863" y="29359"/>
                </a:cubicBezTo>
                <a:cubicBezTo>
                  <a:pt x="39468" y="29359"/>
                  <a:pt x="39468" y="29359"/>
                  <a:pt x="39468" y="27783"/>
                </a:cubicBezTo>
                <a:cubicBezTo>
                  <a:pt x="39468" y="27783"/>
                  <a:pt x="39468" y="29359"/>
                  <a:pt x="39468" y="27783"/>
                </a:cubicBezTo>
                <a:lnTo>
                  <a:pt x="40863" y="27783"/>
                </a:lnTo>
                <a:cubicBezTo>
                  <a:pt x="40863" y="29359"/>
                  <a:pt x="40863" y="29359"/>
                  <a:pt x="40863" y="29359"/>
                </a:cubicBezTo>
                <a:cubicBezTo>
                  <a:pt x="40863" y="27783"/>
                  <a:pt x="40863" y="27783"/>
                  <a:pt x="40863" y="27783"/>
                </a:cubicBezTo>
                <a:lnTo>
                  <a:pt x="42259" y="27783"/>
                </a:lnTo>
                <a:cubicBezTo>
                  <a:pt x="42259" y="27783"/>
                  <a:pt x="42259" y="27783"/>
                  <a:pt x="43654" y="27783"/>
                </a:cubicBezTo>
                <a:lnTo>
                  <a:pt x="45049" y="27783"/>
                </a:lnTo>
                <a:cubicBezTo>
                  <a:pt x="45049" y="29359"/>
                  <a:pt x="45049" y="29359"/>
                  <a:pt x="45049" y="29359"/>
                </a:cubicBezTo>
                <a:cubicBezTo>
                  <a:pt x="45049" y="29359"/>
                  <a:pt x="45049" y="29359"/>
                  <a:pt x="43654" y="29359"/>
                </a:cubicBezTo>
                <a:close/>
                <a:moveTo>
                  <a:pt x="56411" y="68374"/>
                </a:moveTo>
                <a:lnTo>
                  <a:pt x="56411" y="68374"/>
                </a:lnTo>
                <a:close/>
                <a:moveTo>
                  <a:pt x="76146" y="82167"/>
                </a:moveTo>
                <a:lnTo>
                  <a:pt x="76146" y="82167"/>
                </a:lnTo>
                <a:lnTo>
                  <a:pt x="76146" y="80788"/>
                </a:lnTo>
                <a:cubicBezTo>
                  <a:pt x="76146" y="80788"/>
                  <a:pt x="76146" y="80788"/>
                  <a:pt x="76146" y="79408"/>
                </a:cubicBezTo>
                <a:cubicBezTo>
                  <a:pt x="77541" y="79408"/>
                  <a:pt x="77541" y="79408"/>
                  <a:pt x="77541" y="79408"/>
                </a:cubicBezTo>
                <a:cubicBezTo>
                  <a:pt x="77541" y="78029"/>
                  <a:pt x="77541" y="78029"/>
                  <a:pt x="77541" y="78029"/>
                </a:cubicBezTo>
                <a:cubicBezTo>
                  <a:pt x="77541" y="78029"/>
                  <a:pt x="77541" y="78029"/>
                  <a:pt x="78936" y="78029"/>
                </a:cubicBezTo>
                <a:cubicBezTo>
                  <a:pt x="78936" y="78029"/>
                  <a:pt x="78936" y="78029"/>
                  <a:pt x="78936" y="76650"/>
                </a:cubicBezTo>
                <a:cubicBezTo>
                  <a:pt x="78936" y="76650"/>
                  <a:pt x="78936" y="76650"/>
                  <a:pt x="78936" y="78029"/>
                </a:cubicBezTo>
                <a:cubicBezTo>
                  <a:pt x="80332" y="78029"/>
                  <a:pt x="78936" y="78029"/>
                  <a:pt x="80332" y="78029"/>
                </a:cubicBezTo>
                <a:cubicBezTo>
                  <a:pt x="80332" y="78029"/>
                  <a:pt x="80332" y="78029"/>
                  <a:pt x="80332" y="79408"/>
                </a:cubicBezTo>
                <a:cubicBezTo>
                  <a:pt x="78936" y="79408"/>
                  <a:pt x="78936" y="79408"/>
                  <a:pt x="78936" y="79408"/>
                </a:cubicBezTo>
                <a:lnTo>
                  <a:pt x="78936" y="80788"/>
                </a:lnTo>
                <a:cubicBezTo>
                  <a:pt x="78936" y="80788"/>
                  <a:pt x="78936" y="82167"/>
                  <a:pt x="78936" y="83546"/>
                </a:cubicBezTo>
                <a:cubicBezTo>
                  <a:pt x="78936" y="83546"/>
                  <a:pt x="77541" y="83546"/>
                  <a:pt x="77541" y="84926"/>
                </a:cubicBezTo>
                <a:cubicBezTo>
                  <a:pt x="76146" y="84926"/>
                  <a:pt x="76146" y="84926"/>
                  <a:pt x="76146" y="83546"/>
                </a:cubicBezTo>
                <a:cubicBezTo>
                  <a:pt x="76146" y="83546"/>
                  <a:pt x="76146" y="83546"/>
                  <a:pt x="76146" y="82167"/>
                </a:cubicBezTo>
                <a:close/>
                <a:moveTo>
                  <a:pt x="70365" y="50049"/>
                </a:moveTo>
                <a:lnTo>
                  <a:pt x="70365" y="50049"/>
                </a:lnTo>
                <a:close/>
                <a:moveTo>
                  <a:pt x="66179" y="50049"/>
                </a:moveTo>
                <a:lnTo>
                  <a:pt x="66179" y="50049"/>
                </a:lnTo>
                <a:cubicBezTo>
                  <a:pt x="64784" y="50049"/>
                  <a:pt x="64784" y="50049"/>
                  <a:pt x="64784" y="50049"/>
                </a:cubicBezTo>
                <a:cubicBezTo>
                  <a:pt x="66179" y="50049"/>
                  <a:pt x="66179" y="50049"/>
                  <a:pt x="66179" y="50049"/>
                </a:cubicBezTo>
                <a:close/>
                <a:moveTo>
                  <a:pt x="60598" y="48669"/>
                </a:moveTo>
                <a:lnTo>
                  <a:pt x="60598" y="48669"/>
                </a:lnTo>
                <a:lnTo>
                  <a:pt x="60598" y="50049"/>
                </a:lnTo>
                <a:cubicBezTo>
                  <a:pt x="60598" y="48669"/>
                  <a:pt x="59202" y="48669"/>
                  <a:pt x="59202" y="48669"/>
                </a:cubicBezTo>
                <a:lnTo>
                  <a:pt x="60598" y="48669"/>
                </a:lnTo>
                <a:close/>
                <a:moveTo>
                  <a:pt x="57807" y="47290"/>
                </a:moveTo>
                <a:lnTo>
                  <a:pt x="57807" y="47290"/>
                </a:lnTo>
                <a:cubicBezTo>
                  <a:pt x="56411" y="47290"/>
                  <a:pt x="56411" y="48669"/>
                  <a:pt x="56411" y="48669"/>
                </a:cubicBezTo>
                <a:cubicBezTo>
                  <a:pt x="56411" y="47290"/>
                  <a:pt x="56411" y="47290"/>
                  <a:pt x="56411" y="47290"/>
                </a:cubicBezTo>
                <a:cubicBezTo>
                  <a:pt x="56411" y="47290"/>
                  <a:pt x="56411" y="47290"/>
                  <a:pt x="57807" y="47290"/>
                </a:cubicBezTo>
                <a:close/>
                <a:moveTo>
                  <a:pt x="57807" y="45911"/>
                </a:moveTo>
                <a:lnTo>
                  <a:pt x="57807" y="45911"/>
                </a:lnTo>
                <a:cubicBezTo>
                  <a:pt x="56411" y="45911"/>
                  <a:pt x="56411" y="45911"/>
                  <a:pt x="56411" y="45911"/>
                </a:cubicBezTo>
                <a:lnTo>
                  <a:pt x="57807" y="45911"/>
                </a:lnTo>
                <a:close/>
                <a:moveTo>
                  <a:pt x="40863" y="20886"/>
                </a:moveTo>
                <a:lnTo>
                  <a:pt x="40863" y="20886"/>
                </a:lnTo>
                <a:lnTo>
                  <a:pt x="39468" y="20886"/>
                </a:lnTo>
                <a:cubicBezTo>
                  <a:pt x="39468" y="20886"/>
                  <a:pt x="39468" y="20886"/>
                  <a:pt x="39468" y="19507"/>
                </a:cubicBezTo>
                <a:cubicBezTo>
                  <a:pt x="39468" y="19507"/>
                  <a:pt x="39468" y="19507"/>
                  <a:pt x="40863" y="19507"/>
                </a:cubicBezTo>
                <a:cubicBezTo>
                  <a:pt x="40863" y="19507"/>
                  <a:pt x="39468" y="19507"/>
                  <a:pt x="39468" y="20886"/>
                </a:cubicBezTo>
                <a:cubicBezTo>
                  <a:pt x="40863" y="20886"/>
                  <a:pt x="40863" y="20886"/>
                  <a:pt x="40863" y="20886"/>
                </a:cubicBezTo>
                <a:close/>
                <a:moveTo>
                  <a:pt x="39468" y="19507"/>
                </a:moveTo>
                <a:lnTo>
                  <a:pt x="39468" y="19507"/>
                </a:lnTo>
                <a:close/>
                <a:moveTo>
                  <a:pt x="38073" y="19507"/>
                </a:moveTo>
                <a:lnTo>
                  <a:pt x="38073" y="19507"/>
                </a:lnTo>
                <a:lnTo>
                  <a:pt x="39468" y="19507"/>
                </a:lnTo>
                <a:lnTo>
                  <a:pt x="38073" y="19507"/>
                </a:lnTo>
                <a:close/>
                <a:moveTo>
                  <a:pt x="39468" y="18128"/>
                </a:moveTo>
                <a:lnTo>
                  <a:pt x="39468" y="18128"/>
                </a:lnTo>
                <a:lnTo>
                  <a:pt x="39468" y="16748"/>
                </a:lnTo>
                <a:lnTo>
                  <a:pt x="39468" y="18128"/>
                </a:lnTo>
                <a:close/>
                <a:moveTo>
                  <a:pt x="39468" y="18128"/>
                </a:moveTo>
                <a:lnTo>
                  <a:pt x="39468" y="18128"/>
                </a:lnTo>
                <a:close/>
                <a:moveTo>
                  <a:pt x="39468" y="18128"/>
                </a:moveTo>
                <a:lnTo>
                  <a:pt x="39468" y="18128"/>
                </a:lnTo>
                <a:close/>
                <a:moveTo>
                  <a:pt x="39468" y="18128"/>
                </a:moveTo>
                <a:lnTo>
                  <a:pt x="39468" y="18128"/>
                </a:lnTo>
                <a:close/>
                <a:moveTo>
                  <a:pt x="39468" y="22266"/>
                </a:moveTo>
                <a:lnTo>
                  <a:pt x="39468" y="22266"/>
                </a:lnTo>
                <a:close/>
                <a:moveTo>
                  <a:pt x="30897" y="34876"/>
                </a:moveTo>
                <a:lnTo>
                  <a:pt x="30897" y="34876"/>
                </a:lnTo>
                <a:close/>
                <a:moveTo>
                  <a:pt x="26710" y="47290"/>
                </a:moveTo>
                <a:lnTo>
                  <a:pt x="26710" y="47290"/>
                </a:lnTo>
                <a:cubicBezTo>
                  <a:pt x="26710" y="45911"/>
                  <a:pt x="26710" y="45911"/>
                  <a:pt x="26710" y="45911"/>
                </a:cubicBezTo>
                <a:lnTo>
                  <a:pt x="26710" y="47290"/>
                </a:lnTo>
                <a:lnTo>
                  <a:pt x="26710" y="45911"/>
                </a:lnTo>
                <a:cubicBezTo>
                  <a:pt x="25315" y="45911"/>
                  <a:pt x="25315" y="45911"/>
                  <a:pt x="25315" y="45911"/>
                </a:cubicBezTo>
                <a:lnTo>
                  <a:pt x="23920" y="45911"/>
                </a:lnTo>
                <a:lnTo>
                  <a:pt x="25315" y="45911"/>
                </a:lnTo>
                <a:cubicBezTo>
                  <a:pt x="25315" y="44532"/>
                  <a:pt x="25315" y="44532"/>
                  <a:pt x="25315" y="44532"/>
                </a:cubicBezTo>
                <a:cubicBezTo>
                  <a:pt x="25315" y="44532"/>
                  <a:pt x="25315" y="44532"/>
                  <a:pt x="25315" y="43152"/>
                </a:cubicBezTo>
                <a:lnTo>
                  <a:pt x="26710" y="43152"/>
                </a:lnTo>
                <a:cubicBezTo>
                  <a:pt x="26710" y="44532"/>
                  <a:pt x="25315" y="44532"/>
                  <a:pt x="25315" y="44532"/>
                </a:cubicBezTo>
                <a:cubicBezTo>
                  <a:pt x="25315" y="44532"/>
                  <a:pt x="25315" y="44532"/>
                  <a:pt x="26710" y="44532"/>
                </a:cubicBezTo>
                <a:cubicBezTo>
                  <a:pt x="26710" y="44532"/>
                  <a:pt x="26710" y="45911"/>
                  <a:pt x="26710" y="44532"/>
                </a:cubicBezTo>
                <a:cubicBezTo>
                  <a:pt x="26710" y="44532"/>
                  <a:pt x="26710" y="44532"/>
                  <a:pt x="28106" y="44532"/>
                </a:cubicBezTo>
                <a:cubicBezTo>
                  <a:pt x="26710" y="45911"/>
                  <a:pt x="26710" y="45911"/>
                  <a:pt x="26710" y="45911"/>
                </a:cubicBezTo>
                <a:lnTo>
                  <a:pt x="28106" y="45911"/>
                </a:lnTo>
                <a:cubicBezTo>
                  <a:pt x="28106" y="45911"/>
                  <a:pt x="28106" y="45911"/>
                  <a:pt x="26710" y="45911"/>
                </a:cubicBezTo>
                <a:cubicBezTo>
                  <a:pt x="28106" y="45911"/>
                  <a:pt x="28106" y="45911"/>
                  <a:pt x="28106" y="45911"/>
                </a:cubicBezTo>
                <a:lnTo>
                  <a:pt x="28106" y="47290"/>
                </a:lnTo>
                <a:cubicBezTo>
                  <a:pt x="28106" y="47290"/>
                  <a:pt x="28106" y="47290"/>
                  <a:pt x="26710" y="47290"/>
                </a:cubicBezTo>
                <a:close/>
                <a:moveTo>
                  <a:pt x="26710" y="78029"/>
                </a:moveTo>
                <a:lnTo>
                  <a:pt x="26710" y="78029"/>
                </a:lnTo>
                <a:lnTo>
                  <a:pt x="26710" y="76650"/>
                </a:lnTo>
                <a:lnTo>
                  <a:pt x="26710" y="78029"/>
                </a:lnTo>
                <a:close/>
                <a:moveTo>
                  <a:pt x="26710" y="25024"/>
                </a:moveTo>
                <a:lnTo>
                  <a:pt x="26710" y="25024"/>
                </a:lnTo>
                <a:cubicBezTo>
                  <a:pt x="26710" y="26403"/>
                  <a:pt x="26710" y="26403"/>
                  <a:pt x="26710" y="26403"/>
                </a:cubicBezTo>
                <a:cubicBezTo>
                  <a:pt x="26710" y="26403"/>
                  <a:pt x="26710" y="26403"/>
                  <a:pt x="26710" y="25024"/>
                </a:cubicBezTo>
                <a:close/>
                <a:moveTo>
                  <a:pt x="22524" y="47290"/>
                </a:moveTo>
                <a:lnTo>
                  <a:pt x="22524" y="47290"/>
                </a:lnTo>
                <a:lnTo>
                  <a:pt x="23920" y="47290"/>
                </a:lnTo>
                <a:cubicBezTo>
                  <a:pt x="23920" y="47290"/>
                  <a:pt x="23920" y="47290"/>
                  <a:pt x="22524" y="47290"/>
                </a:cubicBezTo>
                <a:close/>
                <a:moveTo>
                  <a:pt x="19734" y="64039"/>
                </a:moveTo>
                <a:lnTo>
                  <a:pt x="19734" y="64039"/>
                </a:lnTo>
                <a:lnTo>
                  <a:pt x="21129" y="64039"/>
                </a:lnTo>
                <a:cubicBezTo>
                  <a:pt x="21129" y="64039"/>
                  <a:pt x="21129" y="64039"/>
                  <a:pt x="19734" y="64039"/>
                </a:cubicBezTo>
                <a:close/>
                <a:moveTo>
                  <a:pt x="19734" y="71133"/>
                </a:moveTo>
                <a:lnTo>
                  <a:pt x="19734" y="71133"/>
                </a:lnTo>
                <a:lnTo>
                  <a:pt x="21129" y="71133"/>
                </a:lnTo>
                <a:cubicBezTo>
                  <a:pt x="19734" y="71133"/>
                  <a:pt x="21129" y="71133"/>
                  <a:pt x="19734" y="71133"/>
                </a:cubicBezTo>
                <a:close/>
                <a:moveTo>
                  <a:pt x="18338" y="64039"/>
                </a:moveTo>
                <a:lnTo>
                  <a:pt x="18338" y="64039"/>
                </a:lnTo>
                <a:cubicBezTo>
                  <a:pt x="18338" y="64039"/>
                  <a:pt x="18338" y="64039"/>
                  <a:pt x="16943" y="64039"/>
                </a:cubicBezTo>
                <a:cubicBezTo>
                  <a:pt x="16943" y="64039"/>
                  <a:pt x="16943" y="64039"/>
                  <a:pt x="15548" y="64039"/>
                </a:cubicBezTo>
                <a:cubicBezTo>
                  <a:pt x="16943" y="64039"/>
                  <a:pt x="16943" y="64039"/>
                  <a:pt x="16943" y="64039"/>
                </a:cubicBezTo>
                <a:lnTo>
                  <a:pt x="18338" y="64039"/>
                </a:lnTo>
                <a:lnTo>
                  <a:pt x="19734" y="64039"/>
                </a:lnTo>
                <a:cubicBezTo>
                  <a:pt x="18338" y="64039"/>
                  <a:pt x="18338" y="64039"/>
                  <a:pt x="18338" y="64039"/>
                </a:cubicBezTo>
                <a:close/>
                <a:moveTo>
                  <a:pt x="15548" y="54384"/>
                </a:moveTo>
                <a:lnTo>
                  <a:pt x="15548" y="54384"/>
                </a:lnTo>
                <a:close/>
                <a:moveTo>
                  <a:pt x="15548" y="54384"/>
                </a:moveTo>
                <a:lnTo>
                  <a:pt x="15548" y="54384"/>
                </a:lnTo>
                <a:close/>
                <a:moveTo>
                  <a:pt x="15548" y="54384"/>
                </a:moveTo>
                <a:lnTo>
                  <a:pt x="15548" y="54384"/>
                </a:lnTo>
                <a:close/>
                <a:moveTo>
                  <a:pt x="14152" y="64039"/>
                </a:moveTo>
                <a:lnTo>
                  <a:pt x="14152" y="64039"/>
                </a:lnTo>
                <a:cubicBezTo>
                  <a:pt x="14152" y="64039"/>
                  <a:pt x="14152" y="64039"/>
                  <a:pt x="15548" y="64039"/>
                </a:cubicBezTo>
                <a:cubicBezTo>
                  <a:pt x="14152" y="64039"/>
                  <a:pt x="14152" y="64039"/>
                  <a:pt x="14152" y="64039"/>
                </a:cubicBezTo>
                <a:close/>
                <a:moveTo>
                  <a:pt x="95880" y="65418"/>
                </a:moveTo>
                <a:lnTo>
                  <a:pt x="95880" y="65418"/>
                </a:lnTo>
                <a:lnTo>
                  <a:pt x="97275" y="65418"/>
                </a:lnTo>
                <a:lnTo>
                  <a:pt x="97275" y="66798"/>
                </a:lnTo>
                <a:cubicBezTo>
                  <a:pt x="97275" y="66798"/>
                  <a:pt x="97275" y="66798"/>
                  <a:pt x="95880" y="66798"/>
                </a:cubicBezTo>
                <a:lnTo>
                  <a:pt x="95880" y="65418"/>
                </a:lnTo>
                <a:close/>
                <a:moveTo>
                  <a:pt x="57807" y="34876"/>
                </a:moveTo>
                <a:lnTo>
                  <a:pt x="57807" y="34876"/>
                </a:lnTo>
                <a:cubicBezTo>
                  <a:pt x="57807" y="34876"/>
                  <a:pt x="57807" y="34876"/>
                  <a:pt x="57807" y="36256"/>
                </a:cubicBezTo>
                <a:cubicBezTo>
                  <a:pt x="57807" y="36256"/>
                  <a:pt x="57807" y="36256"/>
                  <a:pt x="56411" y="36256"/>
                </a:cubicBezTo>
                <a:cubicBezTo>
                  <a:pt x="56411" y="36256"/>
                  <a:pt x="56411" y="36256"/>
                  <a:pt x="56411" y="34876"/>
                </a:cubicBezTo>
                <a:lnTo>
                  <a:pt x="57807" y="34876"/>
                </a:lnTo>
                <a:close/>
                <a:moveTo>
                  <a:pt x="59202" y="36256"/>
                </a:moveTo>
                <a:lnTo>
                  <a:pt x="59202" y="36256"/>
                </a:lnTo>
                <a:cubicBezTo>
                  <a:pt x="59202" y="37635"/>
                  <a:pt x="59202" y="36256"/>
                  <a:pt x="59202" y="37635"/>
                </a:cubicBezTo>
                <a:lnTo>
                  <a:pt x="57807" y="37635"/>
                </a:lnTo>
                <a:cubicBezTo>
                  <a:pt x="57807" y="36256"/>
                  <a:pt x="57807" y="36256"/>
                  <a:pt x="59202" y="36256"/>
                </a:cubicBezTo>
                <a:close/>
                <a:moveTo>
                  <a:pt x="18338" y="50049"/>
                </a:moveTo>
                <a:lnTo>
                  <a:pt x="18338" y="50049"/>
                </a:lnTo>
                <a:close/>
                <a:moveTo>
                  <a:pt x="18338" y="50049"/>
                </a:moveTo>
                <a:lnTo>
                  <a:pt x="18338" y="50049"/>
                </a:lnTo>
                <a:close/>
                <a:moveTo>
                  <a:pt x="15548" y="53004"/>
                </a:moveTo>
                <a:lnTo>
                  <a:pt x="15548" y="53004"/>
                </a:lnTo>
                <a:close/>
                <a:moveTo>
                  <a:pt x="15548" y="54384"/>
                </a:moveTo>
                <a:lnTo>
                  <a:pt x="15548" y="54384"/>
                </a:lnTo>
                <a:cubicBezTo>
                  <a:pt x="15548" y="53004"/>
                  <a:pt x="15548" y="53004"/>
                  <a:pt x="15548" y="53004"/>
                </a:cubicBezTo>
                <a:cubicBezTo>
                  <a:pt x="15548" y="53004"/>
                  <a:pt x="15548" y="53004"/>
                  <a:pt x="15548" y="54384"/>
                </a:cubicBezTo>
                <a:close/>
                <a:moveTo>
                  <a:pt x="15548" y="53004"/>
                </a:moveTo>
                <a:lnTo>
                  <a:pt x="15548" y="53004"/>
                </a:lnTo>
                <a:close/>
                <a:moveTo>
                  <a:pt x="15548" y="53004"/>
                </a:moveTo>
                <a:lnTo>
                  <a:pt x="15548" y="53004"/>
                </a:lnTo>
                <a:close/>
              </a:path>
            </a:pathLst>
          </a:custGeom>
          <a:solidFill>
            <a:srgbClr val="1C1D1E"/>
          </a:solidFill>
          <a:ln>
            <a:noFill/>
          </a:ln>
        </p:spPr>
        <p:txBody>
          <a:bodyPr anchorCtr="0" anchor="ctr" bIns="17150" lIns="34300" spcFirstLastPara="1" rIns="34300" wrap="square" tIns="1715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grpSp>
        <p:nvGrpSpPr>
          <p:cNvPr id="284" name="Google Shape;284;p4"/>
          <p:cNvGrpSpPr/>
          <p:nvPr/>
        </p:nvGrpSpPr>
        <p:grpSpPr>
          <a:xfrm>
            <a:off x="436475" y="2086381"/>
            <a:ext cx="293600" cy="200048"/>
            <a:chOff x="450775" y="2098925"/>
            <a:chExt cx="279300" cy="174000"/>
          </a:xfrm>
        </p:grpSpPr>
        <p:sp>
          <p:nvSpPr>
            <p:cNvPr id="285" name="Google Shape;285;p4"/>
            <p:cNvSpPr/>
            <p:nvPr/>
          </p:nvSpPr>
          <p:spPr>
            <a:xfrm>
              <a:off x="450775" y="2098925"/>
              <a:ext cx="279300" cy="174000"/>
            </a:xfrm>
            <a:custGeom>
              <a:rect b="b" l="l" r="r" t="t"/>
              <a:pathLst>
                <a:path extrusionOk="0" h="120000" w="120000">
                  <a:moveTo>
                    <a:pt x="91991" y="32097"/>
                  </a:moveTo>
                  <a:lnTo>
                    <a:pt x="91991" y="32097"/>
                  </a:lnTo>
                  <a:cubicBezTo>
                    <a:pt x="89818" y="32097"/>
                    <a:pt x="87645" y="32097"/>
                    <a:pt x="85714" y="35379"/>
                  </a:cubicBezTo>
                  <a:cubicBezTo>
                    <a:pt x="83541" y="16048"/>
                    <a:pt x="70744" y="0"/>
                    <a:pt x="55533" y="0"/>
                  </a:cubicBezTo>
                  <a:cubicBezTo>
                    <a:pt x="38390" y="0"/>
                    <a:pt x="23420" y="22613"/>
                    <a:pt x="23420" y="48145"/>
                  </a:cubicBezTo>
                  <a:cubicBezTo>
                    <a:pt x="23420" y="48145"/>
                    <a:pt x="23420" y="51428"/>
                    <a:pt x="23420" y="54711"/>
                  </a:cubicBezTo>
                  <a:cubicBezTo>
                    <a:pt x="23420" y="54711"/>
                    <a:pt x="23420" y="54711"/>
                    <a:pt x="21488" y="54711"/>
                  </a:cubicBezTo>
                  <a:cubicBezTo>
                    <a:pt x="10623" y="54711"/>
                    <a:pt x="0" y="67477"/>
                    <a:pt x="0" y="86808"/>
                  </a:cubicBezTo>
                  <a:cubicBezTo>
                    <a:pt x="0" y="103221"/>
                    <a:pt x="10623" y="119635"/>
                    <a:pt x="21488" y="119635"/>
                  </a:cubicBezTo>
                  <a:cubicBezTo>
                    <a:pt x="91991" y="119635"/>
                    <a:pt x="91991" y="119635"/>
                    <a:pt x="91991" y="119635"/>
                  </a:cubicBezTo>
                  <a:cubicBezTo>
                    <a:pt x="106961" y="119635"/>
                    <a:pt x="119758" y="100303"/>
                    <a:pt x="119758" y="74042"/>
                  </a:cubicBezTo>
                  <a:cubicBezTo>
                    <a:pt x="119758" y="51428"/>
                    <a:pt x="106961" y="32097"/>
                    <a:pt x="91991" y="32097"/>
                  </a:cubicBezTo>
                </a:path>
              </a:pathLst>
            </a:custGeom>
            <a:solidFill>
              <a:srgbClr val="1C1D1E"/>
            </a:solidFill>
            <a:ln>
              <a:noFill/>
            </a:ln>
          </p:spPr>
          <p:txBody>
            <a:bodyPr anchorCtr="0" anchor="ctr" bIns="17150" lIns="34275" spcFirstLastPara="1" rIns="34275" wrap="square" tIns="1715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
          <p:nvSpPr>
            <p:cNvPr id="286" name="Google Shape;286;p4"/>
            <p:cNvSpPr/>
            <p:nvPr/>
          </p:nvSpPr>
          <p:spPr>
            <a:xfrm>
              <a:off x="539020" y="2159353"/>
              <a:ext cx="101700" cy="87300"/>
            </a:xfrm>
            <a:custGeom>
              <a:rect b="b" l="l" r="r" t="t"/>
              <a:pathLst>
                <a:path extrusionOk="0" h="120000" w="120000">
                  <a:moveTo>
                    <a:pt x="58333" y="118064"/>
                  </a:moveTo>
                  <a:cubicBezTo>
                    <a:pt x="16666" y="71612"/>
                    <a:pt x="16666" y="71612"/>
                    <a:pt x="16666" y="71612"/>
                  </a:cubicBezTo>
                  <a:cubicBezTo>
                    <a:pt x="15000" y="71612"/>
                    <a:pt x="0" y="56129"/>
                    <a:pt x="0" y="36774"/>
                  </a:cubicBezTo>
                  <a:cubicBezTo>
                    <a:pt x="0" y="13548"/>
                    <a:pt x="13333" y="0"/>
                    <a:pt x="33333" y="0"/>
                  </a:cubicBezTo>
                  <a:cubicBezTo>
                    <a:pt x="45000" y="0"/>
                    <a:pt x="55000" y="11612"/>
                    <a:pt x="60000" y="17419"/>
                  </a:cubicBezTo>
                  <a:cubicBezTo>
                    <a:pt x="66666" y="11612"/>
                    <a:pt x="76666" y="0"/>
                    <a:pt x="88333" y="0"/>
                  </a:cubicBezTo>
                  <a:cubicBezTo>
                    <a:pt x="108333" y="0"/>
                    <a:pt x="120000" y="13548"/>
                    <a:pt x="120000" y="36774"/>
                  </a:cubicBezTo>
                  <a:cubicBezTo>
                    <a:pt x="120000" y="56129"/>
                    <a:pt x="106666" y="71612"/>
                    <a:pt x="105000" y="71612"/>
                  </a:cubicBezTo>
                  <a:cubicBezTo>
                    <a:pt x="63333" y="118064"/>
                    <a:pt x="63333" y="118064"/>
                    <a:pt x="63333" y="118064"/>
                  </a:cubicBezTo>
                  <a:cubicBezTo>
                    <a:pt x="63333" y="120000"/>
                    <a:pt x="61666" y="120000"/>
                    <a:pt x="60000" y="120000"/>
                  </a:cubicBezTo>
                  <a:cubicBezTo>
                    <a:pt x="60000" y="120000"/>
                    <a:pt x="58333" y="120000"/>
                    <a:pt x="58333" y="1180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grpSp>
      <p:sp>
        <p:nvSpPr>
          <p:cNvPr id="287" name="Google Shape;287;p4"/>
          <p:cNvSpPr/>
          <p:nvPr/>
        </p:nvSpPr>
        <p:spPr>
          <a:xfrm>
            <a:off x="487964" y="877429"/>
            <a:ext cx="204900" cy="300000"/>
          </a:xfrm>
          <a:custGeom>
            <a:rect b="b" l="l" r="r" t="t"/>
            <a:pathLst>
              <a:path extrusionOk="0" h="120000" w="120000">
                <a:moveTo>
                  <a:pt x="60000" y="0"/>
                </a:moveTo>
                <a:cubicBezTo>
                  <a:pt x="27000" y="0"/>
                  <a:pt x="0" y="18461"/>
                  <a:pt x="0" y="41025"/>
                </a:cubicBezTo>
                <a:cubicBezTo>
                  <a:pt x="0" y="67692"/>
                  <a:pt x="40500" y="87179"/>
                  <a:pt x="60000" y="120000"/>
                </a:cubicBezTo>
                <a:cubicBezTo>
                  <a:pt x="79500" y="87179"/>
                  <a:pt x="120000" y="67692"/>
                  <a:pt x="120000" y="41025"/>
                </a:cubicBezTo>
                <a:cubicBezTo>
                  <a:pt x="120000" y="18461"/>
                  <a:pt x="93000" y="0"/>
                  <a:pt x="60000" y="0"/>
                </a:cubicBezTo>
                <a:close/>
                <a:moveTo>
                  <a:pt x="10500" y="32820"/>
                </a:moveTo>
                <a:cubicBezTo>
                  <a:pt x="48000" y="32820"/>
                  <a:pt x="48000" y="32820"/>
                  <a:pt x="48000" y="32820"/>
                </a:cubicBezTo>
                <a:cubicBezTo>
                  <a:pt x="60000" y="8205"/>
                  <a:pt x="60000" y="8205"/>
                  <a:pt x="60000" y="8205"/>
                </a:cubicBezTo>
                <a:cubicBezTo>
                  <a:pt x="72000" y="32820"/>
                  <a:pt x="72000" y="32820"/>
                  <a:pt x="72000" y="32820"/>
                </a:cubicBezTo>
                <a:cubicBezTo>
                  <a:pt x="109500" y="32820"/>
                  <a:pt x="109500" y="32820"/>
                  <a:pt x="109500" y="32820"/>
                </a:cubicBezTo>
                <a:cubicBezTo>
                  <a:pt x="78000" y="47179"/>
                  <a:pt x="78000" y="47179"/>
                  <a:pt x="78000" y="47179"/>
                </a:cubicBezTo>
                <a:cubicBezTo>
                  <a:pt x="94500" y="70769"/>
                  <a:pt x="94500" y="70769"/>
                  <a:pt x="94500" y="70769"/>
                </a:cubicBezTo>
                <a:cubicBezTo>
                  <a:pt x="60000" y="55384"/>
                  <a:pt x="60000" y="55384"/>
                  <a:pt x="60000" y="55384"/>
                </a:cubicBezTo>
                <a:cubicBezTo>
                  <a:pt x="25500" y="70769"/>
                  <a:pt x="25500" y="70769"/>
                  <a:pt x="25500" y="70769"/>
                </a:cubicBezTo>
                <a:cubicBezTo>
                  <a:pt x="42000" y="47179"/>
                  <a:pt x="42000" y="47179"/>
                  <a:pt x="42000" y="47179"/>
                </a:cubicBezTo>
                <a:lnTo>
                  <a:pt x="10500" y="32820"/>
                </a:lnTo>
                <a:close/>
              </a:path>
            </a:pathLst>
          </a:custGeom>
          <a:solidFill>
            <a:srgbClr val="1C1D1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1" name="Shape 291"/>
        <p:cNvGrpSpPr/>
        <p:nvPr/>
      </p:nvGrpSpPr>
      <p:grpSpPr>
        <a:xfrm>
          <a:off x="0" y="0"/>
          <a:ext cx="0" cy="0"/>
          <a:chOff x="0" y="0"/>
          <a:chExt cx="0" cy="0"/>
        </a:xfrm>
      </p:grpSpPr>
      <p:sp>
        <p:nvSpPr>
          <p:cNvPr id="292" name="Google Shape;292;p5"/>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293" name="Google Shape;293;p5"/>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Assessment Overview</a:t>
            </a:r>
            <a:endParaRPr sz="2400">
              <a:solidFill>
                <a:srgbClr val="FAB31F"/>
              </a:solidFill>
            </a:endParaRPr>
          </a:p>
        </p:txBody>
      </p:sp>
      <p:sp>
        <p:nvSpPr>
          <p:cNvPr id="294" name="Google Shape;294;p5"/>
          <p:cNvSpPr txBox="1"/>
          <p:nvPr/>
        </p:nvSpPr>
        <p:spPr>
          <a:xfrm>
            <a:off x="6266125" y="1604425"/>
            <a:ext cx="2795400" cy="2776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rgbClr val="000000"/>
                </a:solidFill>
                <a:latin typeface="Montserrat"/>
                <a:ea typeface="Montserrat"/>
                <a:cs typeface="Montserrat"/>
                <a:sym typeface="Montserrat"/>
              </a:rPr>
              <a:t>Cloudamize License Period</a:t>
            </a:r>
            <a:endParaRPr b="1" i="0" sz="12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rPr b="1" i="1" lang="en" sz="900" u="none" cap="none" strike="noStrike">
                <a:solidFill>
                  <a:srgbClr val="000000"/>
                </a:solidFill>
                <a:latin typeface="Montserrat"/>
                <a:ea typeface="Montserrat"/>
                <a:cs typeface="Montserrat"/>
                <a:sym typeface="Montserrat"/>
              </a:rPr>
              <a:t>Started</a:t>
            </a:r>
            <a:r>
              <a:rPr b="0" i="1" lang="en" sz="900" u="none" cap="none" strike="noStrike">
                <a:solidFill>
                  <a:srgbClr val="000000"/>
                </a:solidFill>
                <a:latin typeface="Montserrat"/>
                <a:ea typeface="Montserrat"/>
                <a:cs typeface="Montserrat"/>
                <a:sym typeface="Montserrat"/>
              </a:rPr>
              <a:t>: January 12, 2026</a:t>
            </a:r>
            <a:endParaRPr b="0"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rPr b="1" i="1" lang="en" sz="900" u="none" cap="none" strike="noStrike">
                <a:solidFill>
                  <a:srgbClr val="000000"/>
                </a:solidFill>
                <a:latin typeface="Montserrat"/>
                <a:ea typeface="Montserrat"/>
                <a:cs typeface="Montserrat"/>
                <a:sym typeface="Montserrat"/>
              </a:rPr>
              <a:t>Ended</a:t>
            </a:r>
            <a:r>
              <a:rPr b="0" i="1" lang="en" sz="900" u="none" cap="none" strike="noStrike">
                <a:solidFill>
                  <a:srgbClr val="000000"/>
                </a:solidFill>
                <a:latin typeface="Montserrat"/>
                <a:ea typeface="Montserrat"/>
                <a:cs typeface="Montserrat"/>
                <a:sym typeface="Montserrat"/>
              </a:rPr>
              <a:t>: April 03, 2026</a:t>
            </a:r>
            <a:endParaRPr b="0"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t/>
            </a:r>
            <a:endParaRPr b="0"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rgbClr val="000000"/>
                </a:solidFill>
                <a:latin typeface="Montserrat"/>
                <a:ea typeface="Montserrat"/>
                <a:cs typeface="Montserrat"/>
                <a:sym typeface="Montserrat"/>
              </a:rPr>
              <a:t>Data Collection Period </a:t>
            </a:r>
            <a:r>
              <a:rPr b="1" i="1" lang="en" sz="900" u="none" cap="none" strike="noStrike">
                <a:solidFill>
                  <a:srgbClr val="000000"/>
                </a:solidFill>
                <a:latin typeface="Montserrat"/>
                <a:ea typeface="Montserrat"/>
                <a:cs typeface="Montserrat"/>
                <a:sym typeface="Montserrat"/>
              </a:rPr>
              <a:t>(11 Days)</a:t>
            </a:r>
            <a:endParaRPr b="1"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rPr b="1" i="1" lang="en" sz="900" u="none" cap="none" strike="noStrike">
                <a:solidFill>
                  <a:srgbClr val="000000"/>
                </a:solidFill>
                <a:latin typeface="Montserrat"/>
                <a:ea typeface="Montserrat"/>
                <a:cs typeface="Montserrat"/>
                <a:sym typeface="Montserrat"/>
              </a:rPr>
              <a:t>Started</a:t>
            </a:r>
            <a:r>
              <a:rPr b="0" i="1" lang="en" sz="900" u="none" cap="none" strike="noStrike">
                <a:solidFill>
                  <a:srgbClr val="000000"/>
                </a:solidFill>
                <a:latin typeface="Montserrat"/>
                <a:ea typeface="Montserrat"/>
                <a:cs typeface="Montserrat"/>
                <a:sym typeface="Montserrat"/>
              </a:rPr>
              <a:t>: </a:t>
            </a:r>
            <a:r>
              <a:rPr b="0" i="1" lang="en" sz="900" u="none" cap="none" strike="noStrike">
                <a:solidFill>
                  <a:schemeClr val="dk1"/>
                </a:solidFill>
                <a:latin typeface="Montserrat"/>
                <a:ea typeface="Montserrat"/>
                <a:cs typeface="Montserrat"/>
                <a:sym typeface="Montserrat"/>
              </a:rPr>
              <a:t>February 11, 2026</a:t>
            </a:r>
            <a:endParaRPr b="0"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rPr b="1" i="1" lang="en" sz="900" u="none" cap="none" strike="noStrike">
                <a:solidFill>
                  <a:srgbClr val="000000"/>
                </a:solidFill>
                <a:latin typeface="Montserrat"/>
                <a:ea typeface="Montserrat"/>
                <a:cs typeface="Montserrat"/>
                <a:sym typeface="Montserrat"/>
              </a:rPr>
              <a:t>Ended</a:t>
            </a:r>
            <a:r>
              <a:rPr b="0" i="1" lang="en" sz="900" u="none" cap="none" strike="noStrike">
                <a:solidFill>
                  <a:srgbClr val="000000"/>
                </a:solidFill>
                <a:latin typeface="Montserrat"/>
                <a:ea typeface="Montserrat"/>
                <a:cs typeface="Montserrat"/>
                <a:sym typeface="Montserrat"/>
              </a:rPr>
              <a:t>: </a:t>
            </a:r>
            <a:r>
              <a:rPr b="0" i="1" lang="en" sz="900" u="none" cap="none" strike="noStrike">
                <a:solidFill>
                  <a:schemeClr val="dk1"/>
                </a:solidFill>
                <a:latin typeface="Montserrat"/>
                <a:ea typeface="Montserrat"/>
                <a:cs typeface="Montserrat"/>
                <a:sym typeface="Montserrat"/>
              </a:rPr>
              <a:t>February 22, 2026</a:t>
            </a:r>
            <a:endParaRPr b="0"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t/>
            </a:r>
            <a:endParaRPr b="0"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t/>
            </a:r>
            <a:endParaRPr b="0" i="1" sz="9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b="0" i="0" lang="en" sz="800" u="none" cap="none" strike="noStrike">
                <a:solidFill>
                  <a:schemeClr val="dk1"/>
                </a:solidFill>
                <a:latin typeface="Montserrat"/>
                <a:ea typeface="Montserrat"/>
                <a:cs typeface="Montserrat"/>
                <a:sym typeface="Montserrat"/>
              </a:rPr>
              <a:t>Live Pricing Calculated on: February 26, 2026</a:t>
            </a:r>
            <a:r>
              <a:rPr b="1" i="0" lang="en" sz="1200" u="none" cap="none" strike="noStrike">
                <a:solidFill>
                  <a:schemeClr val="dk1"/>
                </a:solidFill>
                <a:latin typeface="Montserrat"/>
                <a:ea typeface="Montserrat"/>
                <a:cs typeface="Montserrat"/>
                <a:sym typeface="Montserrat"/>
              </a:rPr>
              <a:t> </a:t>
            </a:r>
            <a:endParaRPr b="1" i="1" sz="9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rgbClr val="000000"/>
              </a:solidFill>
              <a:latin typeface="Montserrat"/>
              <a:ea typeface="Montserrat"/>
              <a:cs typeface="Montserrat"/>
              <a:sym typeface="Montserrat"/>
            </a:endParaRPr>
          </a:p>
        </p:txBody>
      </p:sp>
      <p:sp>
        <p:nvSpPr>
          <p:cNvPr id="295" name="Google Shape;295;p5"/>
          <p:cNvSpPr txBox="1"/>
          <p:nvPr/>
        </p:nvSpPr>
        <p:spPr>
          <a:xfrm>
            <a:off x="609325" y="574025"/>
            <a:ext cx="5156400" cy="43566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Total Servers Assessed: </a:t>
            </a:r>
            <a:r>
              <a:rPr b="1" i="0" lang="en" sz="1100" u="none" cap="none" strike="noStrike">
                <a:solidFill>
                  <a:srgbClr val="FAB41E"/>
                </a:solidFill>
                <a:latin typeface="Montserrat"/>
                <a:ea typeface="Montserrat"/>
                <a:cs typeface="Montserrat"/>
                <a:sym typeface="Montserrat"/>
              </a:rPr>
              <a:t>242</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Servers Assessed via Agent/Agentless: </a:t>
            </a:r>
            <a:r>
              <a:rPr b="1" i="0" lang="en" sz="1100" u="none" cap="none" strike="noStrike">
                <a:solidFill>
                  <a:srgbClr val="FAB41E"/>
                </a:solidFill>
                <a:latin typeface="Montserrat"/>
                <a:ea typeface="Montserrat"/>
                <a:cs typeface="Montserrat"/>
                <a:sym typeface="Montserrat"/>
              </a:rPr>
              <a:t>241</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Servers Assessed via vCenter/Hyper-V: </a:t>
            </a:r>
            <a:r>
              <a:rPr b="1" i="0" lang="en" sz="1100" u="none" cap="none" strike="noStrike">
                <a:solidFill>
                  <a:srgbClr val="FAB41E"/>
                </a:solidFill>
                <a:latin typeface="Montserrat"/>
                <a:ea typeface="Montserrat"/>
                <a:cs typeface="Montserrat"/>
                <a:sym typeface="Montserrat"/>
              </a:rPr>
              <a:t>188</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Windows Servers in Scope: </a:t>
            </a:r>
            <a:r>
              <a:rPr b="1" i="0" lang="en" sz="1100" u="none" cap="none" strike="noStrike">
                <a:solidFill>
                  <a:srgbClr val="FAB41E"/>
                </a:solidFill>
                <a:latin typeface="Montserrat"/>
                <a:ea typeface="Montserrat"/>
                <a:cs typeface="Montserrat"/>
                <a:sym typeface="Montserrat"/>
              </a:rPr>
              <a:t>75</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Linux Servers in Scope: </a:t>
            </a:r>
            <a:r>
              <a:rPr b="1" i="0" lang="en" sz="1100" u="none" cap="none" strike="noStrike">
                <a:solidFill>
                  <a:srgbClr val="FAB41E"/>
                </a:solidFill>
                <a:latin typeface="Montserrat"/>
                <a:ea typeface="Montserrat"/>
                <a:cs typeface="Montserrat"/>
                <a:sym typeface="Montserrat"/>
              </a:rPr>
              <a:t>167</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Storage (TB): </a:t>
            </a:r>
            <a:r>
              <a:rPr b="1" i="0" lang="en" sz="1100" u="none" cap="none" strike="noStrike">
                <a:solidFill>
                  <a:srgbClr val="FAB41E"/>
                </a:solidFill>
                <a:latin typeface="Montserrat"/>
                <a:ea typeface="Montserrat"/>
                <a:cs typeface="Montserrat"/>
                <a:sym typeface="Montserrat"/>
              </a:rPr>
              <a:t>73.2TB</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Storage Utilization (TB): </a:t>
            </a:r>
            <a:r>
              <a:rPr b="1" i="0" lang="en" sz="1100" u="none" cap="none" strike="noStrike">
                <a:solidFill>
                  <a:srgbClr val="FAB41E"/>
                </a:solidFill>
                <a:latin typeface="Montserrat"/>
                <a:ea typeface="Montserrat"/>
                <a:cs typeface="Montserrat"/>
                <a:sym typeface="Montserrat"/>
              </a:rPr>
              <a:t>43.1TB</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SQL Server Overview</a:t>
            </a:r>
            <a:endParaRPr b="0" i="0" sz="1100" u="none" cap="none" strike="noStrike">
              <a:solidFill>
                <a:schemeClr val="lt1"/>
              </a:solidFill>
              <a:latin typeface="Montserrat"/>
              <a:ea typeface="Montserrat"/>
              <a:cs typeface="Montserrat"/>
              <a:sym typeface="Montserrat"/>
            </a:endParaRPr>
          </a:p>
          <a:p>
            <a:pPr indent="-298450" lvl="0" marL="457200" marR="0" rtl="0" algn="l">
              <a:lnSpc>
                <a:spcPct val="150000"/>
              </a:lnSpc>
              <a:spcBef>
                <a:spcPts val="0"/>
              </a:spcBef>
              <a:spcAft>
                <a:spcPts val="0"/>
              </a:spcAft>
              <a:buClr>
                <a:schemeClr val="lt1"/>
              </a:buClr>
              <a:buSzPts val="1100"/>
              <a:buFont typeface="Montserrat"/>
              <a:buChar char="-"/>
            </a:pPr>
            <a:r>
              <a:rPr b="0" i="0" lang="en" sz="1100" u="none" cap="none" strike="noStrike">
                <a:solidFill>
                  <a:schemeClr val="lt1"/>
                </a:solidFill>
                <a:latin typeface="Montserrat"/>
                <a:ea typeface="Montserrat"/>
                <a:cs typeface="Montserrat"/>
                <a:sym typeface="Montserrat"/>
              </a:rPr>
              <a:t>Enterprise: </a:t>
            </a:r>
            <a:r>
              <a:rPr b="1" i="0" lang="en" sz="1100" u="none" cap="none" strike="noStrike">
                <a:solidFill>
                  <a:srgbClr val="FAB41E"/>
                </a:solidFill>
                <a:latin typeface="Montserrat"/>
                <a:ea typeface="Montserrat"/>
                <a:cs typeface="Montserrat"/>
                <a:sym typeface="Montserrat"/>
              </a:rPr>
              <a:t>0</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298450" lvl="0" marL="457200" marR="0" rtl="0" algn="l">
              <a:lnSpc>
                <a:spcPct val="150000"/>
              </a:lnSpc>
              <a:spcBef>
                <a:spcPts val="0"/>
              </a:spcBef>
              <a:spcAft>
                <a:spcPts val="0"/>
              </a:spcAft>
              <a:buClr>
                <a:schemeClr val="lt1"/>
              </a:buClr>
              <a:buSzPts val="1100"/>
              <a:buFont typeface="Montserrat"/>
              <a:buChar char="-"/>
            </a:pPr>
            <a:r>
              <a:rPr b="0" i="0" lang="en" sz="1100" u="none" cap="none" strike="noStrike">
                <a:solidFill>
                  <a:schemeClr val="lt1"/>
                </a:solidFill>
                <a:latin typeface="Montserrat"/>
                <a:ea typeface="Montserrat"/>
                <a:cs typeface="Montserrat"/>
                <a:sym typeface="Montserrat"/>
              </a:rPr>
              <a:t>Standard: </a:t>
            </a:r>
            <a:r>
              <a:rPr b="1" i="0" lang="en" sz="1100" u="none" cap="none" strike="noStrike">
                <a:solidFill>
                  <a:srgbClr val="FAB41E"/>
                </a:solidFill>
                <a:latin typeface="Montserrat"/>
                <a:ea typeface="Montserrat"/>
                <a:cs typeface="Montserrat"/>
                <a:sym typeface="Montserrat"/>
              </a:rPr>
              <a:t>2</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298450" lvl="0" marL="457200" marR="0" rtl="0" algn="l">
              <a:lnSpc>
                <a:spcPct val="150000"/>
              </a:lnSpc>
              <a:spcBef>
                <a:spcPts val="0"/>
              </a:spcBef>
              <a:spcAft>
                <a:spcPts val="0"/>
              </a:spcAft>
              <a:buClr>
                <a:schemeClr val="lt1"/>
              </a:buClr>
              <a:buSzPts val="1100"/>
              <a:buFont typeface="Montserrat"/>
              <a:buChar char="-"/>
            </a:pPr>
            <a:r>
              <a:rPr b="0" i="0" lang="en" sz="1100" u="none" cap="none" strike="noStrike">
                <a:solidFill>
                  <a:schemeClr val="lt1"/>
                </a:solidFill>
                <a:latin typeface="Montserrat"/>
                <a:ea typeface="Montserrat"/>
                <a:cs typeface="Montserrat"/>
                <a:sym typeface="Montserrat"/>
              </a:rPr>
              <a:t>Web: </a:t>
            </a:r>
            <a:r>
              <a:rPr b="1" i="0" lang="en" sz="1100" u="none" cap="none" strike="noStrike">
                <a:solidFill>
                  <a:srgbClr val="FAB41E"/>
                </a:solidFill>
                <a:latin typeface="Montserrat"/>
                <a:ea typeface="Montserrat"/>
                <a:cs typeface="Montserrat"/>
                <a:sym typeface="Montserrat"/>
              </a:rPr>
              <a:t>0</a:t>
            </a:r>
            <a:r>
              <a:rPr b="0" i="0" lang="en" sz="1100" u="none" cap="none" strike="noStrike">
                <a:solidFill>
                  <a:schemeClr val="lt1"/>
                </a:solidFill>
                <a:latin typeface="Montserrat"/>
                <a:ea typeface="Montserrat"/>
                <a:cs typeface="Montserrat"/>
                <a:sym typeface="Montserrat"/>
              </a:rPr>
              <a:t>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t/>
            </a:r>
            <a:endParaRPr b="0" i="0" sz="1100" u="none" cap="none" strike="noStrike">
              <a:solidFill>
                <a:schemeClr val="lt1"/>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Applications Discovered: </a:t>
            </a:r>
            <a:r>
              <a:rPr b="1" i="0" lang="en" sz="1100" u="none" cap="none" strike="noStrike">
                <a:solidFill>
                  <a:srgbClr val="FAB41E"/>
                </a:solidFill>
                <a:latin typeface="Montserrat"/>
                <a:ea typeface="Montserrat"/>
                <a:cs typeface="Montserrat"/>
                <a:sym typeface="Montserrat"/>
              </a:rPr>
              <a:t>329</a:t>
            </a:r>
            <a:endParaRPr b="1" i="0" sz="1100" u="none" cap="none" strike="noStrike">
              <a:solidFill>
                <a:srgbClr val="FAB41E"/>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100"/>
              <a:buFont typeface="Arial"/>
              <a:buNone/>
            </a:pPr>
            <a:r>
              <a:rPr b="0" i="0" lang="en" sz="1100" u="none" cap="none" strike="noStrike">
                <a:solidFill>
                  <a:schemeClr val="lt1"/>
                </a:solidFill>
                <a:latin typeface="Montserrat"/>
                <a:ea typeface="Montserrat"/>
                <a:cs typeface="Montserrat"/>
                <a:sym typeface="Montserrat"/>
              </a:rPr>
              <a:t>Business Applications Defined: </a:t>
            </a:r>
            <a:r>
              <a:rPr b="1" i="0" lang="en" sz="1100" u="none" cap="none" strike="noStrike">
                <a:solidFill>
                  <a:srgbClr val="FAB41E"/>
                </a:solidFill>
                <a:latin typeface="Montserrat"/>
                <a:ea typeface="Montserrat"/>
                <a:cs typeface="Montserrat"/>
                <a:sym typeface="Montserrat"/>
              </a:rPr>
              <a:t>0</a:t>
            </a:r>
            <a:endParaRPr b="1" i="0" sz="1100" u="none" cap="none" strike="noStrike">
              <a:solidFill>
                <a:srgbClr val="FAB41E"/>
              </a:solidFill>
              <a:latin typeface="Montserrat"/>
              <a:ea typeface="Montserrat"/>
              <a:cs typeface="Montserrat"/>
              <a:sym typeface="Montserrat"/>
            </a:endParaRPr>
          </a:p>
        </p:txBody>
      </p:sp>
      <p:sp>
        <p:nvSpPr>
          <p:cNvPr id="296" name="Google Shape;296;p5"/>
          <p:cNvSpPr/>
          <p:nvPr/>
        </p:nvSpPr>
        <p:spPr>
          <a:xfrm>
            <a:off x="372500" y="1649450"/>
            <a:ext cx="160800" cy="162600"/>
          </a:xfrm>
          <a:custGeom>
            <a:rect b="b" l="l" r="r" t="t"/>
            <a:pathLst>
              <a:path extrusionOk="0" h="120000" w="120000">
                <a:moveTo>
                  <a:pt x="0" y="103028"/>
                </a:moveTo>
                <a:lnTo>
                  <a:pt x="48866" y="110016"/>
                </a:lnTo>
                <a:lnTo>
                  <a:pt x="48866" y="63494"/>
                </a:lnTo>
                <a:lnTo>
                  <a:pt x="0" y="63494"/>
                </a:lnTo>
                <a:lnTo>
                  <a:pt x="0" y="103028"/>
                </a:lnTo>
                <a:close/>
                <a:moveTo>
                  <a:pt x="0" y="56306"/>
                </a:moveTo>
                <a:lnTo>
                  <a:pt x="48866" y="56306"/>
                </a:lnTo>
                <a:lnTo>
                  <a:pt x="48866" y="9783"/>
                </a:lnTo>
                <a:lnTo>
                  <a:pt x="0" y="16971"/>
                </a:lnTo>
                <a:lnTo>
                  <a:pt x="0" y="56306"/>
                </a:lnTo>
                <a:close/>
                <a:moveTo>
                  <a:pt x="54384" y="111414"/>
                </a:moveTo>
                <a:lnTo>
                  <a:pt x="119802" y="119800"/>
                </a:lnTo>
                <a:lnTo>
                  <a:pt x="119802" y="63494"/>
                </a:lnTo>
                <a:lnTo>
                  <a:pt x="54384" y="63494"/>
                </a:lnTo>
                <a:lnTo>
                  <a:pt x="54384" y="111414"/>
                </a:lnTo>
                <a:close/>
                <a:moveTo>
                  <a:pt x="54384" y="9783"/>
                </a:moveTo>
                <a:lnTo>
                  <a:pt x="54384" y="56306"/>
                </a:lnTo>
                <a:lnTo>
                  <a:pt x="119802" y="56306"/>
                </a:lnTo>
                <a:lnTo>
                  <a:pt x="119802" y="0"/>
                </a:lnTo>
                <a:lnTo>
                  <a:pt x="54384" y="9783"/>
                </a:lnTo>
                <a:close/>
              </a:path>
            </a:pathLst>
          </a:custGeom>
          <a:solidFill>
            <a:srgbClr val="FAB31F"/>
          </a:solidFill>
          <a:ln>
            <a:noFill/>
          </a:ln>
        </p:spPr>
        <p:txBody>
          <a:bodyPr anchorCtr="0" anchor="ctr" bIns="17150" lIns="34300" spcFirstLastPara="1" rIns="34300" wrap="square" tIns="1715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
        <p:nvSpPr>
          <p:cNvPr id="297" name="Google Shape;297;p5"/>
          <p:cNvSpPr/>
          <p:nvPr/>
        </p:nvSpPr>
        <p:spPr>
          <a:xfrm>
            <a:off x="376700" y="2177788"/>
            <a:ext cx="146100" cy="162600"/>
          </a:xfrm>
          <a:custGeom>
            <a:rect b="b" l="l" r="r" t="t"/>
            <a:pathLst>
              <a:path extrusionOk="0" h="120000" w="120000">
                <a:moveTo>
                  <a:pt x="116957" y="78068"/>
                </a:moveTo>
                <a:lnTo>
                  <a:pt x="116957" y="78068"/>
                </a:lnTo>
                <a:cubicBezTo>
                  <a:pt x="110873" y="88000"/>
                  <a:pt x="86873" y="95172"/>
                  <a:pt x="60169" y="95172"/>
                </a:cubicBezTo>
                <a:cubicBezTo>
                  <a:pt x="32788" y="95172"/>
                  <a:pt x="12169" y="88000"/>
                  <a:pt x="3042" y="78068"/>
                </a:cubicBezTo>
                <a:cubicBezTo>
                  <a:pt x="3042" y="75862"/>
                  <a:pt x="0" y="78068"/>
                  <a:pt x="0" y="78068"/>
                </a:cubicBezTo>
                <a:cubicBezTo>
                  <a:pt x="0" y="80551"/>
                  <a:pt x="0" y="92689"/>
                  <a:pt x="0" y="92689"/>
                </a:cubicBezTo>
                <a:cubicBezTo>
                  <a:pt x="0" y="105103"/>
                  <a:pt x="27042" y="119724"/>
                  <a:pt x="60169" y="119724"/>
                </a:cubicBezTo>
                <a:cubicBezTo>
                  <a:pt x="92957" y="119724"/>
                  <a:pt x="119661" y="105103"/>
                  <a:pt x="119661" y="92689"/>
                </a:cubicBezTo>
                <a:cubicBezTo>
                  <a:pt x="119661" y="92689"/>
                  <a:pt x="119661" y="80551"/>
                  <a:pt x="119661" y="78068"/>
                </a:cubicBezTo>
                <a:cubicBezTo>
                  <a:pt x="119661" y="78068"/>
                  <a:pt x="116957" y="75862"/>
                  <a:pt x="116957" y="78068"/>
                </a:cubicBezTo>
                <a:close/>
                <a:moveTo>
                  <a:pt x="116957" y="44137"/>
                </a:moveTo>
                <a:lnTo>
                  <a:pt x="116957" y="44137"/>
                </a:lnTo>
                <a:cubicBezTo>
                  <a:pt x="110873" y="51310"/>
                  <a:pt x="86873" y="58758"/>
                  <a:pt x="60169" y="58758"/>
                </a:cubicBezTo>
                <a:cubicBezTo>
                  <a:pt x="32788" y="58758"/>
                  <a:pt x="12169" y="51310"/>
                  <a:pt x="3042" y="44137"/>
                </a:cubicBezTo>
                <a:cubicBezTo>
                  <a:pt x="3042" y="41655"/>
                  <a:pt x="0" y="44137"/>
                  <a:pt x="0" y="44137"/>
                </a:cubicBezTo>
                <a:lnTo>
                  <a:pt x="0" y="61241"/>
                </a:lnTo>
                <a:cubicBezTo>
                  <a:pt x="0" y="70896"/>
                  <a:pt x="27042" y="80551"/>
                  <a:pt x="60169" y="80551"/>
                </a:cubicBezTo>
                <a:cubicBezTo>
                  <a:pt x="92957" y="80551"/>
                  <a:pt x="119661" y="70896"/>
                  <a:pt x="119661" y="61241"/>
                </a:cubicBezTo>
                <a:lnTo>
                  <a:pt x="119661" y="44137"/>
                </a:lnTo>
                <a:cubicBezTo>
                  <a:pt x="119661" y="44137"/>
                  <a:pt x="116957" y="41655"/>
                  <a:pt x="116957" y="44137"/>
                </a:cubicBezTo>
                <a:close/>
                <a:moveTo>
                  <a:pt x="60169" y="0"/>
                </a:moveTo>
                <a:lnTo>
                  <a:pt x="60169" y="0"/>
                </a:lnTo>
                <a:cubicBezTo>
                  <a:pt x="27042" y="0"/>
                  <a:pt x="0" y="7172"/>
                  <a:pt x="0" y="17103"/>
                </a:cubicBezTo>
                <a:cubicBezTo>
                  <a:pt x="0" y="26758"/>
                  <a:pt x="0" y="26758"/>
                  <a:pt x="0" y="26758"/>
                </a:cubicBezTo>
                <a:cubicBezTo>
                  <a:pt x="0" y="36689"/>
                  <a:pt x="27042" y="44137"/>
                  <a:pt x="60169" y="44137"/>
                </a:cubicBezTo>
                <a:cubicBezTo>
                  <a:pt x="92957" y="44137"/>
                  <a:pt x="119661" y="36689"/>
                  <a:pt x="119661" y="26758"/>
                </a:cubicBezTo>
                <a:cubicBezTo>
                  <a:pt x="119661" y="17103"/>
                  <a:pt x="119661" y="17103"/>
                  <a:pt x="119661" y="17103"/>
                </a:cubicBezTo>
                <a:cubicBezTo>
                  <a:pt x="119661" y="7172"/>
                  <a:pt x="92957" y="0"/>
                  <a:pt x="60169" y="0"/>
                </a:cubicBezTo>
                <a:close/>
              </a:path>
            </a:pathLst>
          </a:custGeom>
          <a:solidFill>
            <a:srgbClr val="FAB31F"/>
          </a:solidFill>
          <a:ln>
            <a:noFill/>
          </a:ln>
        </p:spPr>
        <p:txBody>
          <a:bodyPr anchorCtr="0" anchor="ctr" bIns="17150" lIns="34275" spcFirstLastPara="1" rIns="34275" wrap="square" tIns="1715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
        <p:nvSpPr>
          <p:cNvPr id="298" name="Google Shape;298;p5"/>
          <p:cNvSpPr/>
          <p:nvPr/>
        </p:nvSpPr>
        <p:spPr>
          <a:xfrm>
            <a:off x="372500" y="2651650"/>
            <a:ext cx="160800" cy="162600"/>
          </a:xfrm>
          <a:custGeom>
            <a:rect b="b" l="l" r="r" t="t"/>
            <a:pathLst>
              <a:path extrusionOk="0" h="120000" w="120000">
                <a:moveTo>
                  <a:pt x="92173" y="103880"/>
                </a:moveTo>
                <a:cubicBezTo>
                  <a:pt x="81739" y="114626"/>
                  <a:pt x="67826" y="120000"/>
                  <a:pt x="53913" y="120000"/>
                </a:cubicBezTo>
                <a:cubicBezTo>
                  <a:pt x="24347" y="120000"/>
                  <a:pt x="0" y="94925"/>
                  <a:pt x="0" y="64477"/>
                </a:cubicBezTo>
                <a:cubicBezTo>
                  <a:pt x="0" y="34029"/>
                  <a:pt x="24347" y="8955"/>
                  <a:pt x="53913" y="8955"/>
                </a:cubicBezTo>
                <a:cubicBezTo>
                  <a:pt x="53913" y="64477"/>
                  <a:pt x="53913" y="64477"/>
                  <a:pt x="53913" y="64477"/>
                </a:cubicBezTo>
                <a:lnTo>
                  <a:pt x="92173" y="103880"/>
                </a:lnTo>
                <a:close/>
                <a:moveTo>
                  <a:pt x="62608" y="55522"/>
                </a:moveTo>
                <a:cubicBezTo>
                  <a:pt x="62608" y="0"/>
                  <a:pt x="62608" y="0"/>
                  <a:pt x="62608" y="0"/>
                </a:cubicBezTo>
                <a:cubicBezTo>
                  <a:pt x="92173" y="0"/>
                  <a:pt x="116521" y="25074"/>
                  <a:pt x="116521" y="55522"/>
                </a:cubicBezTo>
                <a:lnTo>
                  <a:pt x="62608" y="55522"/>
                </a:lnTo>
                <a:close/>
                <a:moveTo>
                  <a:pt x="120000" y="64477"/>
                </a:moveTo>
                <a:cubicBezTo>
                  <a:pt x="120000" y="80597"/>
                  <a:pt x="114782" y="94925"/>
                  <a:pt x="104347" y="103880"/>
                </a:cubicBezTo>
                <a:cubicBezTo>
                  <a:pt x="66086" y="64477"/>
                  <a:pt x="66086" y="64477"/>
                  <a:pt x="66086" y="64477"/>
                </a:cubicBezTo>
                <a:lnTo>
                  <a:pt x="120000" y="64477"/>
                </a:lnTo>
                <a:close/>
              </a:path>
            </a:pathLst>
          </a:custGeom>
          <a:solidFill>
            <a:srgbClr val="FAB31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
        <p:nvSpPr>
          <p:cNvPr id="299" name="Google Shape;299;p5"/>
          <p:cNvSpPr/>
          <p:nvPr/>
        </p:nvSpPr>
        <p:spPr>
          <a:xfrm>
            <a:off x="376700" y="1911638"/>
            <a:ext cx="146100" cy="157200"/>
          </a:xfrm>
          <a:custGeom>
            <a:rect b="b" l="l" r="r" t="t"/>
            <a:pathLst>
              <a:path extrusionOk="0" h="120000" w="120000">
                <a:moveTo>
                  <a:pt x="17910" y="49411"/>
                </a:moveTo>
                <a:cubicBezTo>
                  <a:pt x="17910" y="47647"/>
                  <a:pt x="17910" y="45882"/>
                  <a:pt x="19701" y="44117"/>
                </a:cubicBezTo>
                <a:cubicBezTo>
                  <a:pt x="19701" y="42352"/>
                  <a:pt x="19701" y="38823"/>
                  <a:pt x="21492" y="37058"/>
                </a:cubicBezTo>
                <a:cubicBezTo>
                  <a:pt x="21492" y="24705"/>
                  <a:pt x="32238" y="8823"/>
                  <a:pt x="42985" y="3529"/>
                </a:cubicBezTo>
                <a:cubicBezTo>
                  <a:pt x="50149" y="0"/>
                  <a:pt x="57313" y="0"/>
                  <a:pt x="64477" y="0"/>
                </a:cubicBezTo>
                <a:cubicBezTo>
                  <a:pt x="71641" y="0"/>
                  <a:pt x="77014" y="0"/>
                  <a:pt x="82388" y="3529"/>
                </a:cubicBezTo>
                <a:cubicBezTo>
                  <a:pt x="98507" y="10588"/>
                  <a:pt x="102089" y="22941"/>
                  <a:pt x="105671" y="37058"/>
                </a:cubicBezTo>
                <a:cubicBezTo>
                  <a:pt x="105671" y="38823"/>
                  <a:pt x="105671" y="38823"/>
                  <a:pt x="105671" y="38823"/>
                </a:cubicBezTo>
                <a:cubicBezTo>
                  <a:pt x="107462" y="40588"/>
                  <a:pt x="109253" y="44117"/>
                  <a:pt x="109253" y="47647"/>
                </a:cubicBezTo>
                <a:cubicBezTo>
                  <a:pt x="109253" y="49411"/>
                  <a:pt x="109253" y="51176"/>
                  <a:pt x="109253" y="52941"/>
                </a:cubicBezTo>
                <a:cubicBezTo>
                  <a:pt x="109253" y="52941"/>
                  <a:pt x="109253" y="54705"/>
                  <a:pt x="109253" y="54705"/>
                </a:cubicBezTo>
                <a:cubicBezTo>
                  <a:pt x="114626" y="63529"/>
                  <a:pt x="120000" y="72352"/>
                  <a:pt x="120000" y="82941"/>
                </a:cubicBezTo>
                <a:cubicBezTo>
                  <a:pt x="120000" y="84705"/>
                  <a:pt x="118208" y="93529"/>
                  <a:pt x="114626" y="93529"/>
                </a:cubicBezTo>
                <a:cubicBezTo>
                  <a:pt x="112835" y="93529"/>
                  <a:pt x="109253" y="86470"/>
                  <a:pt x="109253" y="84705"/>
                </a:cubicBezTo>
                <a:cubicBezTo>
                  <a:pt x="109253" y="84705"/>
                  <a:pt x="109253" y="84705"/>
                  <a:pt x="109253" y="84705"/>
                </a:cubicBezTo>
                <a:cubicBezTo>
                  <a:pt x="107462" y="84705"/>
                  <a:pt x="107462" y="84705"/>
                  <a:pt x="107462" y="84705"/>
                </a:cubicBezTo>
                <a:cubicBezTo>
                  <a:pt x="105671" y="90000"/>
                  <a:pt x="103880" y="95294"/>
                  <a:pt x="98507" y="100588"/>
                </a:cubicBezTo>
                <a:cubicBezTo>
                  <a:pt x="102089" y="104117"/>
                  <a:pt x="109253" y="104117"/>
                  <a:pt x="111044" y="109411"/>
                </a:cubicBezTo>
                <a:cubicBezTo>
                  <a:pt x="109253" y="111176"/>
                  <a:pt x="109253" y="111176"/>
                  <a:pt x="109253" y="112941"/>
                </a:cubicBezTo>
                <a:cubicBezTo>
                  <a:pt x="105671" y="118235"/>
                  <a:pt x="94925" y="118235"/>
                  <a:pt x="89552" y="118235"/>
                </a:cubicBezTo>
                <a:cubicBezTo>
                  <a:pt x="80597" y="118235"/>
                  <a:pt x="73432" y="116470"/>
                  <a:pt x="66268" y="114705"/>
                </a:cubicBezTo>
                <a:cubicBezTo>
                  <a:pt x="64477" y="112941"/>
                  <a:pt x="62686" y="114705"/>
                  <a:pt x="60895" y="112941"/>
                </a:cubicBezTo>
                <a:cubicBezTo>
                  <a:pt x="55522" y="118235"/>
                  <a:pt x="46567" y="120000"/>
                  <a:pt x="39402" y="120000"/>
                </a:cubicBezTo>
                <a:cubicBezTo>
                  <a:pt x="35820" y="120000"/>
                  <a:pt x="14328" y="120000"/>
                  <a:pt x="14328" y="111176"/>
                </a:cubicBezTo>
                <a:cubicBezTo>
                  <a:pt x="14328" y="105882"/>
                  <a:pt x="16119" y="105882"/>
                  <a:pt x="17910" y="102352"/>
                </a:cubicBezTo>
                <a:cubicBezTo>
                  <a:pt x="21492" y="102352"/>
                  <a:pt x="21492" y="102352"/>
                  <a:pt x="25074" y="102352"/>
                </a:cubicBezTo>
                <a:cubicBezTo>
                  <a:pt x="25074" y="102352"/>
                  <a:pt x="25074" y="102352"/>
                  <a:pt x="25074" y="100588"/>
                </a:cubicBezTo>
                <a:cubicBezTo>
                  <a:pt x="25074" y="100588"/>
                  <a:pt x="25074" y="100588"/>
                  <a:pt x="25074" y="100588"/>
                </a:cubicBezTo>
                <a:cubicBezTo>
                  <a:pt x="25074" y="100588"/>
                  <a:pt x="25074" y="100588"/>
                  <a:pt x="25074" y="100588"/>
                </a:cubicBezTo>
                <a:cubicBezTo>
                  <a:pt x="21492" y="100588"/>
                  <a:pt x="14328" y="88235"/>
                  <a:pt x="12537" y="82941"/>
                </a:cubicBezTo>
                <a:cubicBezTo>
                  <a:pt x="12537" y="82941"/>
                  <a:pt x="12537" y="82941"/>
                  <a:pt x="12537" y="82941"/>
                </a:cubicBezTo>
                <a:cubicBezTo>
                  <a:pt x="12537" y="82941"/>
                  <a:pt x="12537" y="84705"/>
                  <a:pt x="12537" y="84705"/>
                </a:cubicBezTo>
                <a:cubicBezTo>
                  <a:pt x="10746" y="88235"/>
                  <a:pt x="7164" y="91764"/>
                  <a:pt x="3582" y="91764"/>
                </a:cubicBezTo>
                <a:cubicBezTo>
                  <a:pt x="3582" y="91764"/>
                  <a:pt x="3582" y="91764"/>
                  <a:pt x="3582" y="91764"/>
                </a:cubicBezTo>
                <a:cubicBezTo>
                  <a:pt x="1791" y="91764"/>
                  <a:pt x="3582" y="91764"/>
                  <a:pt x="1791" y="91764"/>
                </a:cubicBezTo>
                <a:cubicBezTo>
                  <a:pt x="1791" y="90000"/>
                  <a:pt x="0" y="86470"/>
                  <a:pt x="0" y="84705"/>
                </a:cubicBezTo>
                <a:cubicBezTo>
                  <a:pt x="0" y="70588"/>
                  <a:pt x="7164" y="61764"/>
                  <a:pt x="17910" y="52941"/>
                </a:cubicBezTo>
                <a:cubicBezTo>
                  <a:pt x="17910" y="52941"/>
                  <a:pt x="17910" y="51176"/>
                  <a:pt x="17910" y="49411"/>
                </a:cubicBezTo>
                <a:close/>
              </a:path>
            </a:pathLst>
          </a:custGeom>
          <a:solidFill>
            <a:srgbClr val="FAB31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pic>
        <p:nvPicPr>
          <p:cNvPr id="300" name="Google Shape;300;p5"/>
          <p:cNvPicPr preferRelativeResize="0"/>
          <p:nvPr/>
        </p:nvPicPr>
        <p:blipFill rotWithShape="1">
          <a:blip r:embed="rId3">
            <a:alphaModFix/>
          </a:blip>
          <a:srcRect b="0" l="0" r="0" t="0"/>
          <a:stretch/>
        </p:blipFill>
        <p:spPr>
          <a:xfrm>
            <a:off x="360200" y="683000"/>
            <a:ext cx="162600" cy="162600"/>
          </a:xfrm>
          <a:prstGeom prst="rect">
            <a:avLst/>
          </a:prstGeom>
          <a:noFill/>
          <a:ln>
            <a:noFill/>
          </a:ln>
        </p:spPr>
      </p:pic>
      <p:sp>
        <p:nvSpPr>
          <p:cNvPr id="301" name="Google Shape;301;p5"/>
          <p:cNvSpPr/>
          <p:nvPr/>
        </p:nvSpPr>
        <p:spPr>
          <a:xfrm>
            <a:off x="379853" y="4139334"/>
            <a:ext cx="146100" cy="134100"/>
          </a:xfrm>
          <a:custGeom>
            <a:rect b="b" l="l" r="r" t="t"/>
            <a:pathLst>
              <a:path extrusionOk="0" h="120000" w="120000">
                <a:moveTo>
                  <a:pt x="14117" y="33962"/>
                </a:moveTo>
                <a:cubicBezTo>
                  <a:pt x="7058" y="33962"/>
                  <a:pt x="0" y="24905"/>
                  <a:pt x="0" y="15849"/>
                </a:cubicBezTo>
                <a:cubicBezTo>
                  <a:pt x="0" y="6792"/>
                  <a:pt x="7058" y="0"/>
                  <a:pt x="14117" y="0"/>
                </a:cubicBezTo>
                <a:cubicBezTo>
                  <a:pt x="21176" y="0"/>
                  <a:pt x="26470" y="6792"/>
                  <a:pt x="26470" y="15849"/>
                </a:cubicBezTo>
                <a:cubicBezTo>
                  <a:pt x="26470" y="24905"/>
                  <a:pt x="21176" y="33962"/>
                  <a:pt x="14117" y="33962"/>
                </a:cubicBezTo>
                <a:close/>
                <a:moveTo>
                  <a:pt x="14117" y="76981"/>
                </a:moveTo>
                <a:cubicBezTo>
                  <a:pt x="7058" y="76981"/>
                  <a:pt x="0" y="70188"/>
                  <a:pt x="0" y="61132"/>
                </a:cubicBezTo>
                <a:cubicBezTo>
                  <a:pt x="0" y="52075"/>
                  <a:pt x="7058" y="43018"/>
                  <a:pt x="14117" y="43018"/>
                </a:cubicBezTo>
                <a:cubicBezTo>
                  <a:pt x="21176" y="43018"/>
                  <a:pt x="26470" y="52075"/>
                  <a:pt x="26470" y="61132"/>
                </a:cubicBezTo>
                <a:cubicBezTo>
                  <a:pt x="26470" y="70188"/>
                  <a:pt x="21176" y="76981"/>
                  <a:pt x="14117" y="76981"/>
                </a:cubicBezTo>
                <a:close/>
                <a:moveTo>
                  <a:pt x="14117" y="120000"/>
                </a:moveTo>
                <a:cubicBezTo>
                  <a:pt x="7058" y="120000"/>
                  <a:pt x="0" y="113207"/>
                  <a:pt x="0" y="104150"/>
                </a:cubicBezTo>
                <a:cubicBezTo>
                  <a:pt x="0" y="95094"/>
                  <a:pt x="7058" y="88301"/>
                  <a:pt x="14117" y="88301"/>
                </a:cubicBezTo>
                <a:cubicBezTo>
                  <a:pt x="21176" y="88301"/>
                  <a:pt x="26470" y="95094"/>
                  <a:pt x="26470" y="104150"/>
                </a:cubicBezTo>
                <a:cubicBezTo>
                  <a:pt x="26470" y="113207"/>
                  <a:pt x="21176" y="120000"/>
                  <a:pt x="14117" y="120000"/>
                </a:cubicBezTo>
                <a:close/>
                <a:moveTo>
                  <a:pt x="120000" y="24905"/>
                </a:moveTo>
                <a:cubicBezTo>
                  <a:pt x="120000" y="27169"/>
                  <a:pt x="120000" y="27169"/>
                  <a:pt x="118235" y="27169"/>
                </a:cubicBezTo>
                <a:cubicBezTo>
                  <a:pt x="37058" y="27169"/>
                  <a:pt x="37058" y="27169"/>
                  <a:pt x="37058" y="27169"/>
                </a:cubicBezTo>
                <a:cubicBezTo>
                  <a:pt x="35294" y="27169"/>
                  <a:pt x="35294" y="27169"/>
                  <a:pt x="35294" y="24905"/>
                </a:cubicBezTo>
                <a:cubicBezTo>
                  <a:pt x="35294" y="9056"/>
                  <a:pt x="35294" y="9056"/>
                  <a:pt x="35294" y="9056"/>
                </a:cubicBezTo>
                <a:cubicBezTo>
                  <a:pt x="35294" y="6792"/>
                  <a:pt x="35294" y="4528"/>
                  <a:pt x="37058" y="4528"/>
                </a:cubicBezTo>
                <a:cubicBezTo>
                  <a:pt x="118235" y="4528"/>
                  <a:pt x="118235" y="4528"/>
                  <a:pt x="118235" y="4528"/>
                </a:cubicBezTo>
                <a:cubicBezTo>
                  <a:pt x="120000" y="4528"/>
                  <a:pt x="120000" y="6792"/>
                  <a:pt x="120000" y="9056"/>
                </a:cubicBezTo>
                <a:lnTo>
                  <a:pt x="120000" y="24905"/>
                </a:lnTo>
                <a:close/>
                <a:moveTo>
                  <a:pt x="120000" y="67924"/>
                </a:moveTo>
                <a:cubicBezTo>
                  <a:pt x="120000" y="70188"/>
                  <a:pt x="120000" y="72452"/>
                  <a:pt x="118235" y="72452"/>
                </a:cubicBezTo>
                <a:cubicBezTo>
                  <a:pt x="37058" y="72452"/>
                  <a:pt x="37058" y="72452"/>
                  <a:pt x="37058" y="72452"/>
                </a:cubicBezTo>
                <a:cubicBezTo>
                  <a:pt x="35294" y="72452"/>
                  <a:pt x="35294" y="70188"/>
                  <a:pt x="35294" y="67924"/>
                </a:cubicBezTo>
                <a:cubicBezTo>
                  <a:pt x="35294" y="52075"/>
                  <a:pt x="35294" y="52075"/>
                  <a:pt x="35294" y="52075"/>
                </a:cubicBezTo>
                <a:cubicBezTo>
                  <a:pt x="35294" y="49811"/>
                  <a:pt x="35294" y="49811"/>
                  <a:pt x="37058" y="49811"/>
                </a:cubicBezTo>
                <a:cubicBezTo>
                  <a:pt x="118235" y="49811"/>
                  <a:pt x="118235" y="49811"/>
                  <a:pt x="118235" y="49811"/>
                </a:cubicBezTo>
                <a:cubicBezTo>
                  <a:pt x="120000" y="49811"/>
                  <a:pt x="120000" y="49811"/>
                  <a:pt x="120000" y="52075"/>
                </a:cubicBezTo>
                <a:lnTo>
                  <a:pt x="120000" y="67924"/>
                </a:lnTo>
                <a:close/>
                <a:moveTo>
                  <a:pt x="120000" y="113207"/>
                </a:moveTo>
                <a:cubicBezTo>
                  <a:pt x="120000" y="113207"/>
                  <a:pt x="120000" y="115471"/>
                  <a:pt x="118235" y="115471"/>
                </a:cubicBezTo>
                <a:cubicBezTo>
                  <a:pt x="37058" y="115471"/>
                  <a:pt x="37058" y="115471"/>
                  <a:pt x="37058" y="115471"/>
                </a:cubicBezTo>
                <a:cubicBezTo>
                  <a:pt x="35294" y="115471"/>
                  <a:pt x="35294" y="113207"/>
                  <a:pt x="35294" y="113207"/>
                </a:cubicBezTo>
                <a:cubicBezTo>
                  <a:pt x="35294" y="95094"/>
                  <a:pt x="35294" y="95094"/>
                  <a:pt x="35294" y="95094"/>
                </a:cubicBezTo>
                <a:cubicBezTo>
                  <a:pt x="35294" y="95094"/>
                  <a:pt x="35294" y="92830"/>
                  <a:pt x="37058" y="92830"/>
                </a:cubicBezTo>
                <a:cubicBezTo>
                  <a:pt x="118235" y="92830"/>
                  <a:pt x="118235" y="92830"/>
                  <a:pt x="118235" y="92830"/>
                </a:cubicBezTo>
                <a:cubicBezTo>
                  <a:pt x="120000" y="92830"/>
                  <a:pt x="120000" y="95094"/>
                  <a:pt x="120000" y="95094"/>
                </a:cubicBezTo>
                <a:lnTo>
                  <a:pt x="120000" y="113207"/>
                </a:lnTo>
                <a:close/>
              </a:path>
            </a:pathLst>
          </a:custGeom>
          <a:solidFill>
            <a:srgbClr val="FAB31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
        <p:nvSpPr>
          <p:cNvPr id="302" name="Google Shape;302;p5"/>
          <p:cNvSpPr/>
          <p:nvPr/>
        </p:nvSpPr>
        <p:spPr>
          <a:xfrm>
            <a:off x="372500" y="1166230"/>
            <a:ext cx="160800" cy="162600"/>
          </a:xfrm>
          <a:custGeom>
            <a:rect b="b" l="l" r="r" t="t"/>
            <a:pathLst>
              <a:path extrusionOk="0" h="120000" w="120000">
                <a:moveTo>
                  <a:pt x="0" y="103028"/>
                </a:moveTo>
                <a:lnTo>
                  <a:pt x="48866" y="110016"/>
                </a:lnTo>
                <a:lnTo>
                  <a:pt x="48866" y="63494"/>
                </a:lnTo>
                <a:lnTo>
                  <a:pt x="0" y="63494"/>
                </a:lnTo>
                <a:lnTo>
                  <a:pt x="0" y="103028"/>
                </a:lnTo>
                <a:close/>
                <a:moveTo>
                  <a:pt x="0" y="56306"/>
                </a:moveTo>
                <a:lnTo>
                  <a:pt x="48866" y="56306"/>
                </a:lnTo>
                <a:lnTo>
                  <a:pt x="48866" y="9783"/>
                </a:lnTo>
                <a:lnTo>
                  <a:pt x="0" y="16971"/>
                </a:lnTo>
                <a:lnTo>
                  <a:pt x="0" y="56306"/>
                </a:lnTo>
                <a:close/>
                <a:moveTo>
                  <a:pt x="54384" y="111414"/>
                </a:moveTo>
                <a:lnTo>
                  <a:pt x="119802" y="119800"/>
                </a:lnTo>
                <a:lnTo>
                  <a:pt x="119802" y="63494"/>
                </a:lnTo>
                <a:lnTo>
                  <a:pt x="54384" y="63494"/>
                </a:lnTo>
                <a:lnTo>
                  <a:pt x="54384" y="111414"/>
                </a:lnTo>
                <a:close/>
                <a:moveTo>
                  <a:pt x="54384" y="9783"/>
                </a:moveTo>
                <a:lnTo>
                  <a:pt x="54384" y="56306"/>
                </a:lnTo>
                <a:lnTo>
                  <a:pt x="119802" y="56306"/>
                </a:lnTo>
                <a:lnTo>
                  <a:pt x="119802" y="0"/>
                </a:lnTo>
                <a:lnTo>
                  <a:pt x="54384" y="9783"/>
                </a:lnTo>
                <a:close/>
              </a:path>
            </a:pathLst>
          </a:custGeom>
          <a:solidFill>
            <a:srgbClr val="FAB31F"/>
          </a:solidFill>
          <a:ln>
            <a:noFill/>
          </a:ln>
        </p:spPr>
        <p:txBody>
          <a:bodyPr anchorCtr="0" anchor="ctr" bIns="17150" lIns="34300" spcFirstLastPara="1" rIns="34300" wrap="square" tIns="1715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pic>
        <p:nvPicPr>
          <p:cNvPr id="303" name="Google Shape;303;p5"/>
          <p:cNvPicPr preferRelativeResize="0"/>
          <p:nvPr/>
        </p:nvPicPr>
        <p:blipFill rotWithShape="1">
          <a:blip r:embed="rId4">
            <a:alphaModFix/>
          </a:blip>
          <a:srcRect b="0" l="0" r="0" t="0"/>
          <a:stretch/>
        </p:blipFill>
        <p:spPr>
          <a:xfrm>
            <a:off x="383133" y="3890236"/>
            <a:ext cx="157201" cy="157201"/>
          </a:xfrm>
          <a:prstGeom prst="rect">
            <a:avLst/>
          </a:prstGeom>
          <a:noFill/>
          <a:ln>
            <a:noFill/>
          </a:ln>
        </p:spPr>
      </p:pic>
      <p:sp>
        <p:nvSpPr>
          <p:cNvPr id="304" name="Google Shape;304;p5"/>
          <p:cNvSpPr/>
          <p:nvPr/>
        </p:nvSpPr>
        <p:spPr>
          <a:xfrm>
            <a:off x="368451" y="2449328"/>
            <a:ext cx="162600" cy="108600"/>
          </a:xfrm>
          <a:custGeom>
            <a:rect b="b" l="l" r="r" t="t"/>
            <a:pathLst>
              <a:path extrusionOk="0" h="120000" w="120000">
                <a:moveTo>
                  <a:pt x="49014" y="91513"/>
                </a:moveTo>
                <a:lnTo>
                  <a:pt x="49014" y="91513"/>
                </a:lnTo>
                <a:cubicBezTo>
                  <a:pt x="44909" y="100771"/>
                  <a:pt x="46841" y="110385"/>
                  <a:pt x="53360" y="116439"/>
                </a:cubicBezTo>
                <a:cubicBezTo>
                  <a:pt x="57706" y="119643"/>
                  <a:pt x="64225" y="119643"/>
                  <a:pt x="68329" y="110385"/>
                </a:cubicBezTo>
                <a:cubicBezTo>
                  <a:pt x="72676" y="97566"/>
                  <a:pt x="98269" y="3204"/>
                  <a:pt x="96096" y="3204"/>
                </a:cubicBezTo>
                <a:cubicBezTo>
                  <a:pt x="93923" y="0"/>
                  <a:pt x="53360" y="81899"/>
                  <a:pt x="49014" y="91513"/>
                </a:cubicBezTo>
                <a:close/>
                <a:moveTo>
                  <a:pt x="59879" y="25281"/>
                </a:moveTo>
                <a:lnTo>
                  <a:pt x="59879" y="25281"/>
                </a:lnTo>
                <a:cubicBezTo>
                  <a:pt x="62052" y="25281"/>
                  <a:pt x="64225" y="25281"/>
                  <a:pt x="66156" y="25281"/>
                </a:cubicBezTo>
                <a:cubicBezTo>
                  <a:pt x="70503" y="18872"/>
                  <a:pt x="72676" y="15667"/>
                  <a:pt x="74849" y="9258"/>
                </a:cubicBezTo>
                <a:cubicBezTo>
                  <a:pt x="70503" y="6053"/>
                  <a:pt x="66156" y="6053"/>
                  <a:pt x="59879" y="6053"/>
                </a:cubicBezTo>
                <a:cubicBezTo>
                  <a:pt x="25593" y="6053"/>
                  <a:pt x="0" y="47359"/>
                  <a:pt x="0" y="100771"/>
                </a:cubicBezTo>
                <a:cubicBezTo>
                  <a:pt x="0" y="103976"/>
                  <a:pt x="0" y="107181"/>
                  <a:pt x="0" y="110385"/>
                </a:cubicBezTo>
                <a:cubicBezTo>
                  <a:pt x="0" y="116439"/>
                  <a:pt x="4104" y="119643"/>
                  <a:pt x="6277" y="119643"/>
                </a:cubicBezTo>
                <a:cubicBezTo>
                  <a:pt x="10623" y="119643"/>
                  <a:pt x="12796" y="113590"/>
                  <a:pt x="12796" y="110385"/>
                </a:cubicBezTo>
                <a:cubicBezTo>
                  <a:pt x="12796" y="107181"/>
                  <a:pt x="12796" y="103976"/>
                  <a:pt x="12796" y="100771"/>
                </a:cubicBezTo>
                <a:cubicBezTo>
                  <a:pt x="12796" y="56973"/>
                  <a:pt x="31871" y="25281"/>
                  <a:pt x="59879" y="25281"/>
                </a:cubicBezTo>
                <a:close/>
                <a:moveTo>
                  <a:pt x="102615" y="34896"/>
                </a:moveTo>
                <a:lnTo>
                  <a:pt x="102615" y="34896"/>
                </a:lnTo>
                <a:cubicBezTo>
                  <a:pt x="100442" y="40949"/>
                  <a:pt x="100442" y="47359"/>
                  <a:pt x="98269" y="53768"/>
                </a:cubicBezTo>
                <a:cubicBezTo>
                  <a:pt x="104547" y="66231"/>
                  <a:pt x="106720" y="85103"/>
                  <a:pt x="106720" y="100771"/>
                </a:cubicBezTo>
                <a:cubicBezTo>
                  <a:pt x="106720" y="103976"/>
                  <a:pt x="106720" y="107181"/>
                  <a:pt x="106720" y="110385"/>
                </a:cubicBezTo>
                <a:cubicBezTo>
                  <a:pt x="106720" y="113590"/>
                  <a:pt x="108893" y="119643"/>
                  <a:pt x="113239" y="119643"/>
                </a:cubicBezTo>
                <a:lnTo>
                  <a:pt x="113239" y="119643"/>
                </a:lnTo>
                <a:cubicBezTo>
                  <a:pt x="115412" y="119643"/>
                  <a:pt x="119758" y="116439"/>
                  <a:pt x="119758" y="110385"/>
                </a:cubicBezTo>
                <a:cubicBezTo>
                  <a:pt x="119758" y="107181"/>
                  <a:pt x="119758" y="103976"/>
                  <a:pt x="119758" y="100771"/>
                </a:cubicBezTo>
                <a:cubicBezTo>
                  <a:pt x="119758" y="75845"/>
                  <a:pt x="113239" y="53768"/>
                  <a:pt x="102615" y="34896"/>
                </a:cubicBezTo>
                <a:close/>
              </a:path>
            </a:pathLst>
          </a:custGeom>
          <a:solidFill>
            <a:srgbClr val="FAB31F"/>
          </a:solidFill>
          <a:ln>
            <a:noFill/>
          </a:ln>
        </p:spPr>
        <p:txBody>
          <a:bodyPr anchorCtr="0" anchor="ctr" bIns="17150" lIns="34275" spcFirstLastPara="1" rIns="34275" wrap="square" tIns="1715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
        <p:nvSpPr>
          <p:cNvPr id="305" name="Google Shape;305;p5"/>
          <p:cNvSpPr/>
          <p:nvPr/>
        </p:nvSpPr>
        <p:spPr>
          <a:xfrm>
            <a:off x="356600" y="917875"/>
            <a:ext cx="169800" cy="151800"/>
          </a:xfrm>
          <a:custGeom>
            <a:rect b="b" l="l" r="r" t="t"/>
            <a:pathLst>
              <a:path extrusionOk="0" h="120000" w="120000">
                <a:moveTo>
                  <a:pt x="61417" y="22184"/>
                </a:moveTo>
                <a:lnTo>
                  <a:pt x="24566" y="45378"/>
                </a:lnTo>
                <a:lnTo>
                  <a:pt x="0" y="26218"/>
                </a:lnTo>
                <a:lnTo>
                  <a:pt x="36850" y="0"/>
                </a:lnTo>
                <a:lnTo>
                  <a:pt x="61417" y="22184"/>
                </a:lnTo>
                <a:close/>
                <a:moveTo>
                  <a:pt x="61417" y="69579"/>
                </a:moveTo>
                <a:lnTo>
                  <a:pt x="36850" y="91764"/>
                </a:lnTo>
                <a:lnTo>
                  <a:pt x="0" y="67563"/>
                </a:lnTo>
                <a:lnTo>
                  <a:pt x="24566" y="45378"/>
                </a:lnTo>
                <a:lnTo>
                  <a:pt x="61417" y="69579"/>
                </a:lnTo>
                <a:close/>
                <a:moveTo>
                  <a:pt x="95433" y="97815"/>
                </a:moveTo>
                <a:lnTo>
                  <a:pt x="61417" y="120000"/>
                </a:lnTo>
                <a:lnTo>
                  <a:pt x="24566" y="97815"/>
                </a:lnTo>
                <a:lnTo>
                  <a:pt x="24566" y="89747"/>
                </a:lnTo>
                <a:lnTo>
                  <a:pt x="36850" y="95798"/>
                </a:lnTo>
                <a:lnTo>
                  <a:pt x="61417" y="74621"/>
                </a:lnTo>
                <a:lnTo>
                  <a:pt x="85984" y="95798"/>
                </a:lnTo>
                <a:lnTo>
                  <a:pt x="95433" y="89747"/>
                </a:lnTo>
                <a:lnTo>
                  <a:pt x="95433" y="97815"/>
                </a:lnTo>
                <a:close/>
                <a:moveTo>
                  <a:pt x="120000" y="26218"/>
                </a:moveTo>
                <a:lnTo>
                  <a:pt x="95433" y="45378"/>
                </a:lnTo>
                <a:lnTo>
                  <a:pt x="61417" y="22184"/>
                </a:lnTo>
                <a:lnTo>
                  <a:pt x="85984" y="0"/>
                </a:lnTo>
                <a:lnTo>
                  <a:pt x="120000" y="26218"/>
                </a:lnTo>
                <a:close/>
                <a:moveTo>
                  <a:pt x="120000" y="67563"/>
                </a:moveTo>
                <a:lnTo>
                  <a:pt x="85984" y="91764"/>
                </a:lnTo>
                <a:lnTo>
                  <a:pt x="61417" y="69579"/>
                </a:lnTo>
                <a:lnTo>
                  <a:pt x="95433" y="45378"/>
                </a:lnTo>
                <a:lnTo>
                  <a:pt x="120000" y="67563"/>
                </a:lnTo>
                <a:close/>
              </a:path>
            </a:pathLst>
          </a:custGeom>
          <a:solidFill>
            <a:srgbClr val="FAB31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91969B"/>
              </a:solidFill>
              <a:latin typeface="Calibri"/>
              <a:ea typeface="Calibri"/>
              <a:cs typeface="Calibri"/>
              <a:sym typeface="Calibri"/>
            </a:endParaRPr>
          </a:p>
        </p:txBody>
      </p:sp>
      <p:sp>
        <p:nvSpPr>
          <p:cNvPr id="306" name="Google Shape;306;p5"/>
          <p:cNvSpPr/>
          <p:nvPr/>
        </p:nvSpPr>
        <p:spPr>
          <a:xfrm>
            <a:off x="3178600" y="1580000"/>
            <a:ext cx="2546100" cy="735600"/>
          </a:xfrm>
          <a:prstGeom prst="wedgeRectCallout">
            <a:avLst>
              <a:gd fmla="val -57136" name="adj1"/>
              <a:gd fmla="val -33174" name="adj2"/>
            </a:avLst>
          </a:prstGeom>
          <a:solidFill>
            <a:srgbClr val="FAB41E"/>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Montserrat"/>
                <a:ea typeface="Montserrat"/>
                <a:cs typeface="Montserrat"/>
                <a:sym typeface="Montserrat"/>
              </a:rPr>
              <a:t>Excluded from Scope;</a:t>
            </a:r>
            <a:endParaRPr b="1" i="0" sz="900" u="none" cap="none" strike="noStrike">
              <a:solidFill>
                <a:srgbClr val="000000"/>
              </a:solidFill>
              <a:latin typeface="Montserrat"/>
              <a:ea typeface="Montserrat"/>
              <a:cs typeface="Montserrat"/>
              <a:sym typeface="Montserrat"/>
            </a:endParaRPr>
          </a:p>
          <a:p>
            <a:pPr indent="-171450" lvl="0" marL="285750" marR="0" rtl="0" algn="l">
              <a:lnSpc>
                <a:spcPct val="100000"/>
              </a:lnSpc>
              <a:spcBef>
                <a:spcPts val="0"/>
              </a:spcBef>
              <a:spcAft>
                <a:spcPts val="0"/>
              </a:spcAft>
              <a:buClr>
                <a:srgbClr val="000000"/>
              </a:buClr>
              <a:buSzPts val="900"/>
              <a:buFont typeface="Montserrat"/>
              <a:buChar char="●"/>
            </a:pPr>
            <a:r>
              <a:rPr b="0" i="0" lang="en" sz="900" u="none" cap="none" strike="noStrike">
                <a:solidFill>
                  <a:srgbClr val="000000"/>
                </a:solidFill>
                <a:latin typeface="Montserrat"/>
                <a:ea typeface="Montserrat"/>
                <a:cs typeface="Montserrat"/>
                <a:sym typeface="Montserrat"/>
              </a:rPr>
              <a:t>Removed from Scope: </a:t>
            </a:r>
            <a:r>
              <a:rPr b="1" i="0" lang="en" sz="900" u="none" cap="none" strike="noStrike">
                <a:solidFill>
                  <a:schemeClr val="dk1"/>
                </a:solidFill>
                <a:latin typeface="Montserrat"/>
                <a:ea typeface="Montserrat"/>
                <a:cs typeface="Montserrat"/>
                <a:sym typeface="Montserrat"/>
              </a:rPr>
              <a:t>93</a:t>
            </a:r>
            <a:endParaRPr b="1" i="0" sz="900" u="none" cap="none" strike="noStrike">
              <a:solidFill>
                <a:srgbClr val="000000"/>
              </a:solidFill>
              <a:latin typeface="Montserrat"/>
              <a:ea typeface="Montserrat"/>
              <a:cs typeface="Montserrat"/>
              <a:sym typeface="Montserrat"/>
            </a:endParaRPr>
          </a:p>
          <a:p>
            <a:pPr indent="-171450" lvl="0" marL="285750" marR="0" rtl="0" algn="l">
              <a:lnSpc>
                <a:spcPct val="100000"/>
              </a:lnSpc>
              <a:spcBef>
                <a:spcPts val="0"/>
              </a:spcBef>
              <a:spcAft>
                <a:spcPts val="0"/>
              </a:spcAft>
              <a:buClr>
                <a:srgbClr val="000000"/>
              </a:buClr>
              <a:buSzPts val="900"/>
              <a:buFont typeface="Montserrat"/>
              <a:buChar char="●"/>
            </a:pPr>
            <a:r>
              <a:rPr b="0" i="0" lang="en" sz="900" u="none" cap="none" strike="noStrike">
                <a:solidFill>
                  <a:srgbClr val="000000"/>
                </a:solidFill>
                <a:latin typeface="Montserrat"/>
                <a:ea typeface="Montserrat"/>
                <a:cs typeface="Montserrat"/>
                <a:sym typeface="Montserrat"/>
              </a:rPr>
              <a:t>Zombie Machines: </a:t>
            </a:r>
            <a:r>
              <a:rPr b="1" i="0" lang="en" sz="900" u="none" cap="none" strike="noStrike">
                <a:solidFill>
                  <a:schemeClr val="dk1"/>
                </a:solidFill>
                <a:latin typeface="Montserrat"/>
                <a:ea typeface="Montserrat"/>
                <a:cs typeface="Montserrat"/>
                <a:sym typeface="Montserrat"/>
              </a:rPr>
              <a:t>128</a:t>
            </a:r>
            <a:endParaRPr b="1" i="0" sz="9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Montserrat"/>
                <a:ea typeface="Montserrat"/>
                <a:cs typeface="Montserrat"/>
                <a:sym typeface="Montserrat"/>
              </a:rPr>
              <a:t>          (see </a:t>
            </a:r>
            <a:r>
              <a:rPr b="0" i="0" lang="en" sz="900" u="sng" cap="none" strike="noStrike">
                <a:solidFill>
                  <a:schemeClr val="hlink"/>
                </a:solidFill>
                <a:latin typeface="Montserrat"/>
                <a:ea typeface="Montserrat"/>
                <a:cs typeface="Montserrat"/>
                <a:sym typeface="Montserrat"/>
                <a:hlinkClick action="ppaction://hlinksldjump" r:id="rId5"/>
              </a:rPr>
              <a:t>Zombie Machine Analysis</a:t>
            </a:r>
            <a:r>
              <a:rPr b="0" i="0" lang="en" sz="900" u="none" cap="none" strike="noStrike">
                <a:solidFill>
                  <a:srgbClr val="000000"/>
                </a:solidFill>
                <a:latin typeface="Montserrat"/>
                <a:ea typeface="Montserrat"/>
                <a:cs typeface="Montserrat"/>
                <a:sym typeface="Montserrat"/>
              </a:rPr>
              <a:t>)</a:t>
            </a:r>
            <a:endParaRPr b="0" i="0" sz="900" u="none" cap="none" strike="noStrike">
              <a:solidFill>
                <a:srgbClr val="000000"/>
              </a:solidFill>
              <a:latin typeface="Montserrat"/>
              <a:ea typeface="Montserrat"/>
              <a:cs typeface="Montserrat"/>
              <a:sym typeface="Montserrat"/>
            </a:endParaRPr>
          </a:p>
        </p:txBody>
      </p:sp>
      <p:sp>
        <p:nvSpPr>
          <p:cNvPr id="307" name="Google Shape;307;p5"/>
          <p:cNvSpPr/>
          <p:nvPr/>
        </p:nvSpPr>
        <p:spPr>
          <a:xfrm>
            <a:off x="3237675" y="3274850"/>
            <a:ext cx="2324700" cy="735600"/>
          </a:xfrm>
          <a:prstGeom prst="wedgeRectCallout">
            <a:avLst>
              <a:gd fmla="val -57170" name="adj1"/>
              <a:gd fmla="val 32759"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Montserrat"/>
                <a:ea typeface="Montserrat"/>
                <a:cs typeface="Montserrat"/>
                <a:sym typeface="Montserrat"/>
              </a:rPr>
              <a:t>If this number seems high, we encourage the use of the Cloudamize </a:t>
            </a:r>
            <a:r>
              <a:rPr b="0" i="1" lang="en" sz="900" u="none" cap="none" strike="noStrike">
                <a:solidFill>
                  <a:srgbClr val="000000"/>
                </a:solidFill>
                <a:latin typeface="Montserrat"/>
                <a:ea typeface="Montserrat"/>
                <a:cs typeface="Montserrat"/>
                <a:sym typeface="Montserrat"/>
              </a:rPr>
              <a:t>Plan </a:t>
            </a:r>
            <a:r>
              <a:rPr b="0" i="0" lang="en" sz="900" u="none" cap="none" strike="noStrike">
                <a:solidFill>
                  <a:srgbClr val="000000"/>
                </a:solidFill>
                <a:latin typeface="Montserrat"/>
                <a:ea typeface="Montserrat"/>
                <a:cs typeface="Montserrat"/>
                <a:sym typeface="Montserrat"/>
              </a:rPr>
              <a:t>component to remove the non-business level applications.</a:t>
            </a:r>
            <a:endParaRPr b="0" i="0" sz="9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6"/>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13" name="Google Shape;313;p6"/>
          <p:cNvSpPr txBox="1"/>
          <p:nvPr>
            <p:ph idx="3" type="body"/>
          </p:nvPr>
        </p:nvSpPr>
        <p:spPr>
          <a:xfrm>
            <a:off x="3184425" y="2086575"/>
            <a:ext cx="5668500" cy="1385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solidFill>
                  <a:srgbClr val="1B1C1E"/>
                </a:solidFill>
              </a:rPr>
              <a:t>Financial Summary</a:t>
            </a:r>
            <a:endParaRPr>
              <a:solidFill>
                <a:srgbClr val="1B1C1E"/>
              </a:solidFill>
            </a:endParaRPr>
          </a:p>
        </p:txBody>
      </p:sp>
      <p:sp>
        <p:nvSpPr>
          <p:cNvPr id="314" name="Google Shape;314;p6"/>
          <p:cNvSpPr txBox="1"/>
          <p:nvPr>
            <p:ph idx="4" type="body"/>
          </p:nvPr>
        </p:nvSpPr>
        <p:spPr>
          <a:xfrm>
            <a:off x="918121" y="1947945"/>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solidFill>
                  <a:srgbClr val="FAB31F"/>
                </a:solidFill>
              </a:rPr>
              <a:t>2.</a:t>
            </a:r>
            <a:endParaRPr>
              <a:solidFill>
                <a:srgbClr val="FAB31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8" name="Shape 318"/>
        <p:cNvGrpSpPr/>
        <p:nvPr/>
      </p:nvGrpSpPr>
      <p:grpSpPr>
        <a:xfrm>
          <a:off x="0" y="0"/>
          <a:ext cx="0" cy="0"/>
          <a:chOff x="0" y="0"/>
          <a:chExt cx="0" cy="0"/>
        </a:xfrm>
      </p:grpSpPr>
      <p:sp>
        <p:nvSpPr>
          <p:cNvPr id="319" name="Google Shape;319;p7"/>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20" name="Google Shape;320;p7"/>
          <p:cNvSpPr txBox="1"/>
          <p:nvPr>
            <p:ph idx="4294967295" type="title"/>
          </p:nvPr>
        </p:nvSpPr>
        <p:spPr>
          <a:xfrm>
            <a:off x="262048" y="111075"/>
            <a:ext cx="86466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Financial Overview</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rPr i="1" lang="en" sz="1400">
                <a:solidFill>
                  <a:srgbClr val="D9D9D9"/>
                </a:solidFill>
              </a:rPr>
              <a:t>Infrastructure Modernization + Licensing Optimization + Savings Plan Commitment</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graphicFrame>
        <p:nvGraphicFramePr>
          <p:cNvPr id="321" name="Google Shape;321;p7"/>
          <p:cNvGraphicFramePr/>
          <p:nvPr/>
        </p:nvGraphicFramePr>
        <p:xfrm>
          <a:off x="262050" y="822943"/>
          <a:ext cx="3000000" cy="3000000"/>
        </p:xfrm>
        <a:graphic>
          <a:graphicData uri="http://schemas.openxmlformats.org/drawingml/2006/table">
            <a:tbl>
              <a:tblPr>
                <a:noFill/>
                <a:tableStyleId>{48A90E71-DD54-4CB6-840B-5B582BF9AECF}</a:tableStyleId>
              </a:tblPr>
              <a:tblGrid>
                <a:gridCol w="5179900"/>
                <a:gridCol w="1697400"/>
                <a:gridCol w="1697400"/>
              </a:tblGrid>
              <a:tr h="316950">
                <a:tc>
                  <a:txBody>
                    <a:bodyPr/>
                    <a:lstStyle/>
                    <a:p>
                      <a:pPr indent="0" lvl="0" marL="0" marR="0" rtl="0" algn="l">
                        <a:lnSpc>
                          <a:spcPct val="100000"/>
                        </a:lnSpc>
                        <a:spcBef>
                          <a:spcPts val="0"/>
                        </a:spcBef>
                        <a:spcAft>
                          <a:spcPts val="0"/>
                        </a:spcAft>
                        <a:buClr>
                          <a:srgbClr val="000000"/>
                        </a:buClr>
                        <a:buSzPts val="1100"/>
                        <a:buFont typeface="Arial"/>
                        <a:buNone/>
                      </a:pPr>
                      <a:r>
                        <a:rPr lang="en" sz="900" u="none" cap="none" strike="noStrike">
                          <a:solidFill>
                            <a:srgbClr val="FFFFFF"/>
                          </a:solidFill>
                          <a:latin typeface="Montserrat"/>
                          <a:ea typeface="Montserrat"/>
                          <a:cs typeface="Montserrat"/>
                          <a:sym typeface="Montserrat"/>
                        </a:rPr>
                        <a:t>Savings Levers &amp; Subtotals (Annual)</a:t>
                      </a:r>
                      <a:endParaRPr sz="900" u="none" cap="none" strike="noStrike">
                        <a:solidFill>
                          <a:srgbClr val="FFFFFF"/>
                        </a:solidFill>
                        <a:latin typeface="Montserrat"/>
                        <a:ea typeface="Montserrat"/>
                        <a:cs typeface="Montserrat"/>
                        <a:sym typeface="Montserrat"/>
                      </a:endParaRPr>
                    </a:p>
                  </a:txBody>
                  <a:tcPr marT="91425" marB="91425" marR="91425" marL="914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900"/>
                        <a:buFont typeface="Arial"/>
                        <a:buNone/>
                      </a:pPr>
                      <a:r>
                        <a:rPr i="1" lang="en" sz="900" u="none" cap="none" strike="noStrike">
                          <a:solidFill>
                            <a:schemeClr val="lt1"/>
                          </a:solidFill>
                          <a:latin typeface="Montserrat"/>
                          <a:ea typeface="Montserrat"/>
                          <a:cs typeface="Montserrat"/>
                          <a:sym typeface="Montserrat"/>
                        </a:rPr>
                        <a:t>Azure Hybrid Benefit</a:t>
                      </a:r>
                      <a:br>
                        <a:rPr i="1" lang="en" sz="900" u="none" cap="none" strike="noStrike">
                          <a:solidFill>
                            <a:schemeClr val="lt1"/>
                          </a:solidFill>
                          <a:latin typeface="Montserrat"/>
                          <a:ea typeface="Montserrat"/>
                          <a:cs typeface="Montserrat"/>
                          <a:sym typeface="Montserrat"/>
                        </a:rPr>
                      </a:br>
                      <a:r>
                        <a:rPr i="1" lang="en" sz="900" u="none" cap="none" strike="noStrike">
                          <a:solidFill>
                            <a:schemeClr val="lt1"/>
                          </a:solidFill>
                          <a:latin typeface="Montserrat"/>
                          <a:ea typeface="Montserrat"/>
                          <a:cs typeface="Montserrat"/>
                          <a:sym typeface="Montserrat"/>
                        </a:rPr>
                        <a:t> for OS &amp; SQL</a:t>
                      </a:r>
                      <a:endParaRPr i="1" sz="900" u="none" cap="none" strike="noStrike">
                        <a:solidFill>
                          <a:srgbClr val="FFFFFF"/>
                        </a:solidFill>
                        <a:latin typeface="Montserrat"/>
                        <a:ea typeface="Montserrat"/>
                        <a:cs typeface="Montserrat"/>
                        <a:sym typeface="Montserrat"/>
                      </a:endParaRPr>
                    </a:p>
                  </a:txBody>
                  <a:tcPr marT="91425" marB="91425" marR="91425" marL="914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i="1" lang="en" sz="900" u="none" cap="none" strike="noStrike">
                          <a:solidFill>
                            <a:srgbClr val="FFFFFF"/>
                          </a:solidFill>
                          <a:latin typeface="Montserrat"/>
                          <a:ea typeface="Montserrat"/>
                          <a:cs typeface="Montserrat"/>
                          <a:sym typeface="Montserrat"/>
                        </a:rPr>
                        <a:t>SQL License Included</a:t>
                      </a:r>
                      <a:br>
                        <a:rPr i="1" lang="en" sz="900" u="none" cap="none" strike="noStrike">
                          <a:solidFill>
                            <a:srgbClr val="FFFFFF"/>
                          </a:solidFill>
                          <a:latin typeface="Montserrat"/>
                          <a:ea typeface="Montserrat"/>
                          <a:cs typeface="Montserrat"/>
                          <a:sym typeface="Montserrat"/>
                        </a:rPr>
                      </a:br>
                      <a:r>
                        <a:rPr i="1" lang="en" sz="900" u="none" cap="none" strike="noStrike">
                          <a:solidFill>
                            <a:srgbClr val="FFFFFF"/>
                          </a:solidFill>
                          <a:latin typeface="Montserrat"/>
                          <a:ea typeface="Montserrat"/>
                          <a:cs typeface="Montserrat"/>
                          <a:sym typeface="Montserrat"/>
                        </a:rPr>
                        <a:t>(No </a:t>
                      </a:r>
                      <a:r>
                        <a:rPr i="1" lang="en" sz="900" u="none" cap="none" strike="noStrike">
                          <a:solidFill>
                            <a:schemeClr val="lt1"/>
                          </a:solidFill>
                          <a:latin typeface="Montserrat"/>
                          <a:ea typeface="Montserrat"/>
                          <a:cs typeface="Montserrat"/>
                          <a:sym typeface="Montserrat"/>
                        </a:rPr>
                        <a:t>Azure Hybrid Benefit)</a:t>
                      </a:r>
                      <a:endParaRPr i="1" sz="900" u="none" cap="none" strike="noStrike">
                        <a:solidFill>
                          <a:srgbClr val="FFFFFF"/>
                        </a:solidFill>
                        <a:latin typeface="Montserrat"/>
                        <a:ea typeface="Montserrat"/>
                        <a:cs typeface="Montserrat"/>
                        <a:sym typeface="Montserrat"/>
                      </a:endParaRPr>
                    </a:p>
                  </a:txBody>
                  <a:tcPr marT="91425" marB="91425" marR="91425" marL="914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192025">
                <a:tc>
                  <a:txBody>
                    <a:bodyPr/>
                    <a:lstStyle/>
                    <a:p>
                      <a:pPr indent="0" lvl="0" marL="0" marR="0" rtl="0" algn="l">
                        <a:lnSpc>
                          <a:spcPct val="75000"/>
                        </a:lnSpc>
                        <a:spcBef>
                          <a:spcPts val="0"/>
                        </a:spcBef>
                        <a:spcAft>
                          <a:spcPts val="0"/>
                        </a:spcAft>
                        <a:buClr>
                          <a:srgbClr val="000000"/>
                        </a:buClr>
                        <a:buSzPts val="900"/>
                        <a:buFont typeface="Arial"/>
                        <a:buNone/>
                      </a:pPr>
                      <a:r>
                        <a:rPr lang="en" sz="900" u="none" cap="none" strike="noStrike">
                          <a:solidFill>
                            <a:srgbClr val="FFFFFF"/>
                          </a:solidFill>
                          <a:latin typeface="Montserrat"/>
                          <a:ea typeface="Montserrat"/>
                          <a:cs typeface="Montserrat"/>
                          <a:sym typeface="Montserrat"/>
                        </a:rPr>
                        <a:t>Lift &amp; Shift Annual Estimate, Pay-as-you-go Pricing</a:t>
                      </a:r>
                      <a:endParaRPr sz="900" u="none" cap="none" strike="noStrike">
                        <a:solidFill>
                          <a:srgbClr val="FFFFFF"/>
                        </a:solidFill>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08080"/>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1100" u="none" cap="none" strike="noStrike">
                          <a:solidFill>
                            <a:schemeClr val="lt1"/>
                          </a:solidFill>
                          <a:latin typeface="Montserrat"/>
                          <a:ea typeface="Montserrat"/>
                          <a:cs typeface="Montserrat"/>
                          <a:sym typeface="Montserrat"/>
                        </a:rPr>
                        <a:t>$609K</a:t>
                      </a:r>
                      <a:endParaRPr sz="1400" u="none" cap="none" strike="noStrike"/>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08080"/>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solidFill>
                            <a:srgbClr val="FFFFFF"/>
                          </a:solidFill>
                          <a:latin typeface="Montserrat"/>
                          <a:ea typeface="Montserrat"/>
                          <a:cs typeface="Montserrat"/>
                          <a:sym typeface="Montserrat"/>
                        </a:rPr>
                        <a:t>$609K</a:t>
                      </a:r>
                      <a:endParaRPr b="1" sz="1100" u="none" cap="none" strike="noStrike">
                        <a:solidFill>
                          <a:srgbClr val="FFFFFF"/>
                        </a:solidFill>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08080"/>
                    </a:solidFill>
                  </a:tcPr>
                </a:tc>
              </a:tr>
              <a:tr h="294850">
                <a:tc>
                  <a:txBody>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latin typeface="Montserrat"/>
                          <a:ea typeface="Montserrat"/>
                          <a:cs typeface="Montserrat"/>
                          <a:sym typeface="Montserrat"/>
                        </a:rPr>
                        <a:t>Savings by Applying Cloudamize Instance Rightsizing, Pay-as-you-go Pricing</a:t>
                      </a:r>
                      <a:endParaRPr sz="900" u="none" cap="none" strike="noStrike">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900" u="none" cap="none" strike="noStrike">
                          <a:solidFill>
                            <a:srgbClr val="000000"/>
                          </a:solidFill>
                          <a:latin typeface="Montserrat"/>
                          <a:ea typeface="Montserrat"/>
                          <a:cs typeface="Montserrat"/>
                          <a:sym typeface="Montserrat"/>
                        </a:rPr>
                        <a:t>⬇ </a:t>
                      </a:r>
                      <a:r>
                        <a:rPr lang="en" sz="900" u="none" cap="none" strike="noStrike">
                          <a:solidFill>
                            <a:schemeClr val="dk1"/>
                          </a:solidFill>
                          <a:latin typeface="Montserrat"/>
                          <a:ea typeface="Montserrat"/>
                          <a:cs typeface="Montserrat"/>
                          <a:sym typeface="Montserrat"/>
                        </a:rPr>
                        <a:t>$335K</a:t>
                      </a:r>
                      <a:r>
                        <a:rPr lang="en" sz="900" u="none" cap="none" strike="noStrike">
                          <a:solidFill>
                            <a:srgbClr val="9BBB59"/>
                          </a:solidFill>
                          <a:latin typeface="Montserrat"/>
                          <a:ea typeface="Montserrat"/>
                          <a:cs typeface="Montserrat"/>
                          <a:sym typeface="Montserrat"/>
                        </a:rPr>
                        <a:t> </a:t>
                      </a:r>
                      <a:r>
                        <a:rPr lang="en" sz="600" u="none" cap="none" strike="noStrike">
                          <a:solidFill>
                            <a:srgbClr val="000000"/>
                          </a:solidFill>
                          <a:latin typeface="Montserrat"/>
                          <a:ea typeface="Montserrat"/>
                          <a:cs typeface="Montserrat"/>
                          <a:sym typeface="Montserrat"/>
                        </a:rPr>
                        <a:t>(</a:t>
                      </a:r>
                      <a:r>
                        <a:rPr lang="en" sz="600" u="none" cap="none" strike="noStrike">
                          <a:solidFill>
                            <a:schemeClr val="dk1"/>
                          </a:solidFill>
                          <a:latin typeface="Montserrat"/>
                          <a:ea typeface="Montserrat"/>
                          <a:cs typeface="Montserrat"/>
                          <a:sym typeface="Montserrat"/>
                        </a:rPr>
                        <a:t>55%</a:t>
                      </a:r>
                      <a:r>
                        <a:rPr lang="en" sz="600" u="none" cap="none" strike="noStrike">
                          <a:solidFill>
                            <a:srgbClr val="000000"/>
                          </a:solidFill>
                          <a:latin typeface="Montserrat"/>
                          <a:ea typeface="Montserrat"/>
                          <a:cs typeface="Montserrat"/>
                          <a:sym typeface="Montserrat"/>
                        </a:rPr>
                        <a:t> Savings)</a:t>
                      </a:r>
                      <a:endParaRPr sz="1400" u="none" cap="none" strike="noStrike"/>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900" u="none" cap="none" strike="noStrike">
                          <a:solidFill>
                            <a:srgbClr val="000000"/>
                          </a:solidFill>
                          <a:latin typeface="Montserrat"/>
                          <a:ea typeface="Montserrat"/>
                          <a:cs typeface="Montserrat"/>
                          <a:sym typeface="Montserrat"/>
                        </a:rPr>
                        <a:t>⬇ </a:t>
                      </a:r>
                      <a:r>
                        <a:rPr lang="en" sz="900" u="none" cap="none" strike="noStrike">
                          <a:solidFill>
                            <a:schemeClr val="dk1"/>
                          </a:solidFill>
                          <a:latin typeface="Montserrat"/>
                          <a:ea typeface="Montserrat"/>
                          <a:cs typeface="Montserrat"/>
                          <a:sym typeface="Montserrat"/>
                        </a:rPr>
                        <a:t>$335K</a:t>
                      </a:r>
                      <a:r>
                        <a:rPr lang="en" sz="900" u="none" cap="none" strike="noStrike">
                          <a:solidFill>
                            <a:srgbClr val="9BBB59"/>
                          </a:solidFill>
                          <a:latin typeface="Montserrat"/>
                          <a:ea typeface="Montserrat"/>
                          <a:cs typeface="Montserrat"/>
                          <a:sym typeface="Montserrat"/>
                        </a:rPr>
                        <a:t> </a:t>
                      </a:r>
                      <a:r>
                        <a:rPr lang="en" sz="600" u="none" cap="none" strike="noStrike">
                          <a:solidFill>
                            <a:srgbClr val="000000"/>
                          </a:solidFill>
                          <a:latin typeface="Montserrat"/>
                          <a:ea typeface="Montserrat"/>
                          <a:cs typeface="Montserrat"/>
                          <a:sym typeface="Montserrat"/>
                        </a:rPr>
                        <a:t>(</a:t>
                      </a:r>
                      <a:r>
                        <a:rPr lang="en" sz="600" u="none" cap="none" strike="noStrike">
                          <a:solidFill>
                            <a:schemeClr val="dk1"/>
                          </a:solidFill>
                          <a:latin typeface="Montserrat"/>
                          <a:ea typeface="Montserrat"/>
                          <a:cs typeface="Montserrat"/>
                          <a:sym typeface="Montserrat"/>
                        </a:rPr>
                        <a:t>55%</a:t>
                      </a:r>
                      <a:r>
                        <a:rPr lang="en" sz="600" u="none" cap="none" strike="noStrike">
                          <a:solidFill>
                            <a:srgbClr val="000000"/>
                          </a:solidFill>
                          <a:latin typeface="Montserrat"/>
                          <a:ea typeface="Montserrat"/>
                          <a:cs typeface="Montserrat"/>
                          <a:sym typeface="Montserrat"/>
                        </a:rPr>
                        <a:t> Savings)</a:t>
                      </a:r>
                      <a:endParaRPr sz="1400" u="none" cap="none" strike="noStrike"/>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266200">
                <a:tc>
                  <a:txBody>
                    <a:bodyPr/>
                    <a:lstStyle/>
                    <a:p>
                      <a:pPr indent="0" lvl="0" marL="0" marR="0" rtl="0" algn="l">
                        <a:lnSpc>
                          <a:spcPct val="100000"/>
                        </a:lnSpc>
                        <a:spcBef>
                          <a:spcPts val="0"/>
                        </a:spcBef>
                        <a:spcAft>
                          <a:spcPts val="0"/>
                        </a:spcAft>
                        <a:buClr>
                          <a:schemeClr val="dk1"/>
                        </a:buClr>
                        <a:buSzPts val="900"/>
                        <a:buFont typeface="Arial"/>
                        <a:buNone/>
                      </a:pPr>
                      <a:r>
                        <a:rPr lang="en" sz="900" u="none" cap="none" strike="noStrike">
                          <a:solidFill>
                            <a:schemeClr val="dk1"/>
                          </a:solidFill>
                          <a:latin typeface="Montserrat"/>
                          <a:ea typeface="Montserrat"/>
                          <a:cs typeface="Montserrat"/>
                          <a:sym typeface="Montserrat"/>
                        </a:rPr>
                        <a:t>Savings from 3 year Reservation Plan Commitment </a:t>
                      </a:r>
                      <a:endParaRPr sz="900" u="none" cap="none" strike="noStrike">
                        <a:solidFill>
                          <a:srgbClr val="000000"/>
                        </a:solidFill>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900" u="none" cap="none" strike="noStrike">
                          <a:solidFill>
                            <a:schemeClr val="dk1"/>
                          </a:solidFill>
                          <a:latin typeface="Montserrat"/>
                          <a:ea typeface="Montserrat"/>
                          <a:cs typeface="Montserrat"/>
                          <a:sym typeface="Montserrat"/>
                        </a:rPr>
                        <a:t>⬇ </a:t>
                      </a:r>
                      <a:r>
                        <a:rPr lang="en" sz="900" u="none" cap="none" strike="noStrike">
                          <a:solidFill>
                            <a:schemeClr val="dk1"/>
                          </a:solidFill>
                          <a:latin typeface="Montserrat"/>
                          <a:ea typeface="Montserrat"/>
                          <a:cs typeface="Montserrat"/>
                          <a:sym typeface="Montserrat"/>
                        </a:rPr>
                        <a:t>$139K</a:t>
                      </a:r>
                      <a:r>
                        <a:rPr lang="en" sz="900" u="none" cap="none" strike="noStrike">
                          <a:solidFill>
                            <a:schemeClr val="accent3"/>
                          </a:solidFill>
                          <a:latin typeface="Montserrat"/>
                          <a:ea typeface="Montserrat"/>
                          <a:cs typeface="Montserrat"/>
                          <a:sym typeface="Montserrat"/>
                        </a:rPr>
                        <a:t> </a:t>
                      </a:r>
                      <a:r>
                        <a:rPr lang="en" sz="600" u="none" cap="none" strike="noStrike">
                          <a:solidFill>
                            <a:schemeClr val="dk1"/>
                          </a:solidFill>
                          <a:latin typeface="Montserrat"/>
                          <a:ea typeface="Montserrat"/>
                          <a:cs typeface="Montserrat"/>
                          <a:sym typeface="Montserrat"/>
                        </a:rPr>
                        <a:t>(51% Savings)</a:t>
                      </a:r>
                      <a:endParaRPr b="1" sz="900" u="none" cap="none" strike="noStrike">
                        <a:solidFill>
                          <a:schemeClr val="dk1"/>
                        </a:solidFill>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900" u="none" cap="none" strike="noStrike">
                          <a:solidFill>
                            <a:schemeClr val="dk1"/>
                          </a:solidFill>
                          <a:latin typeface="Montserrat"/>
                          <a:ea typeface="Montserrat"/>
                          <a:cs typeface="Montserrat"/>
                          <a:sym typeface="Montserrat"/>
                        </a:rPr>
                        <a:t>⬇ </a:t>
                      </a:r>
                      <a:r>
                        <a:rPr lang="en" sz="900" u="none" cap="none" strike="noStrike">
                          <a:solidFill>
                            <a:schemeClr val="dk1"/>
                          </a:solidFill>
                          <a:latin typeface="Montserrat"/>
                          <a:ea typeface="Montserrat"/>
                          <a:cs typeface="Montserrat"/>
                          <a:sym typeface="Montserrat"/>
                        </a:rPr>
                        <a:t>$100K</a:t>
                      </a:r>
                      <a:r>
                        <a:rPr lang="en" sz="900" u="none" cap="none" strike="noStrike">
                          <a:solidFill>
                            <a:schemeClr val="accent3"/>
                          </a:solidFill>
                          <a:latin typeface="Montserrat"/>
                          <a:ea typeface="Montserrat"/>
                          <a:cs typeface="Montserrat"/>
                          <a:sym typeface="Montserrat"/>
                        </a:rPr>
                        <a:t> </a:t>
                      </a:r>
                      <a:r>
                        <a:rPr lang="en" sz="600" u="none" cap="none" strike="noStrike">
                          <a:solidFill>
                            <a:schemeClr val="dk1"/>
                          </a:solidFill>
                          <a:latin typeface="Montserrat"/>
                          <a:ea typeface="Montserrat"/>
                          <a:cs typeface="Montserrat"/>
                          <a:sym typeface="Montserrat"/>
                        </a:rPr>
                        <a:t>(37% Savings)</a:t>
                      </a:r>
                      <a:endParaRPr b="1" sz="900" u="none" cap="none" strike="noStrike">
                        <a:solidFill>
                          <a:schemeClr val="dk1"/>
                        </a:solidFill>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263525">
                <a:tc>
                  <a:txBody>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latin typeface="Montserrat SemiBold"/>
                          <a:ea typeface="Montserrat SemiBold"/>
                          <a:cs typeface="Montserrat SemiBold"/>
                          <a:sym typeface="Montserrat SemiBold"/>
                        </a:rPr>
                        <a:t>TOTAL Annual Estimate w/ </a:t>
                      </a:r>
                      <a:r>
                        <a:rPr lang="en" sz="900" u="none" cap="none" strike="noStrike">
                          <a:solidFill>
                            <a:schemeClr val="dk1"/>
                          </a:solidFill>
                          <a:latin typeface="Montserrat"/>
                          <a:ea typeface="Montserrat"/>
                          <a:cs typeface="Montserrat"/>
                          <a:sym typeface="Montserrat"/>
                        </a:rPr>
                        <a:t>3 year Reservation Plan Commitment </a:t>
                      </a:r>
                      <a:endParaRPr sz="900" u="none" cap="none" strike="noStrike">
                        <a:solidFill>
                          <a:srgbClr val="000000"/>
                        </a:solidFill>
                        <a:latin typeface="Montserrat SemiBold"/>
                        <a:ea typeface="Montserrat SemiBold"/>
                        <a:cs typeface="Montserrat SemiBold"/>
                        <a:sym typeface="Montserrat SemiBold"/>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latin typeface="Montserrat"/>
                          <a:ea typeface="Montserrat"/>
                          <a:cs typeface="Montserrat"/>
                          <a:sym typeface="Montserrat"/>
                        </a:rPr>
                        <a:t>$135K</a:t>
                      </a:r>
                      <a:r>
                        <a:rPr b="1" lang="en" sz="1100" u="none" cap="none" strike="noStrike">
                          <a:solidFill>
                            <a:srgbClr val="000000"/>
                          </a:solidFill>
                          <a:latin typeface="Montserrat"/>
                          <a:ea typeface="Montserrat"/>
                          <a:cs typeface="Montserrat"/>
                          <a:sym typeface="Montserrat"/>
                        </a:rPr>
                        <a:t> </a:t>
                      </a:r>
                      <a:r>
                        <a:rPr b="1" lang="en" sz="600" u="none" cap="none" strike="noStrike">
                          <a:latin typeface="Montserrat"/>
                          <a:ea typeface="Montserrat"/>
                          <a:cs typeface="Montserrat"/>
                          <a:sym typeface="Montserrat"/>
                        </a:rPr>
                        <a:t>(</a:t>
                      </a:r>
                      <a:r>
                        <a:rPr b="1" lang="en" sz="800" u="none" cap="none" strike="noStrike">
                          <a:solidFill>
                            <a:srgbClr val="000000"/>
                          </a:solidFill>
                          <a:latin typeface="Montserrat"/>
                          <a:ea typeface="Montserrat"/>
                          <a:cs typeface="Montserrat"/>
                          <a:sym typeface="Montserrat"/>
                        </a:rPr>
                        <a:t>⬇</a:t>
                      </a:r>
                      <a:r>
                        <a:rPr b="1" lang="en" sz="600" u="none" cap="none" strike="noStrike">
                          <a:latin typeface="Montserrat"/>
                          <a:ea typeface="Montserrat"/>
                          <a:cs typeface="Montserrat"/>
                          <a:sym typeface="Montserrat"/>
                        </a:rPr>
                        <a:t>$474K</a:t>
                      </a:r>
                      <a:r>
                        <a:rPr b="1" lang="en" sz="600" u="none" cap="none" strike="noStrike">
                          <a:solidFill>
                            <a:srgbClr val="000000"/>
                          </a:solidFill>
                          <a:latin typeface="Montserrat"/>
                          <a:ea typeface="Montserrat"/>
                          <a:cs typeface="Montserrat"/>
                          <a:sym typeface="Montserrat"/>
                        </a:rPr>
                        <a:t> </a:t>
                      </a:r>
                      <a:r>
                        <a:rPr b="1" lang="en" sz="600" u="none" cap="none" strike="noStrike">
                          <a:latin typeface="Montserrat"/>
                          <a:ea typeface="Montserrat"/>
                          <a:cs typeface="Montserrat"/>
                          <a:sym typeface="Montserrat"/>
                        </a:rPr>
                        <a:t>/ 78%</a:t>
                      </a:r>
                      <a:r>
                        <a:rPr b="1" lang="en" sz="600" u="none" cap="none" strike="noStrike">
                          <a:solidFill>
                            <a:srgbClr val="000000"/>
                          </a:solidFill>
                          <a:latin typeface="Montserrat"/>
                          <a:ea typeface="Montserrat"/>
                          <a:cs typeface="Montserrat"/>
                          <a:sym typeface="Montserrat"/>
                        </a:rPr>
                        <a:t>)</a:t>
                      </a:r>
                      <a:endParaRPr b="1" sz="900" u="none" cap="none" strike="noStrike">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 sz="1100" u="none" cap="none" strike="noStrike">
                          <a:latin typeface="Montserrat"/>
                          <a:ea typeface="Montserrat"/>
                          <a:cs typeface="Montserrat"/>
                          <a:sym typeface="Montserrat"/>
                        </a:rPr>
                        <a:t>$174K</a:t>
                      </a:r>
                      <a:r>
                        <a:rPr b="1" lang="en" sz="1100" u="none" cap="none" strike="noStrike">
                          <a:solidFill>
                            <a:srgbClr val="000000"/>
                          </a:solidFill>
                          <a:latin typeface="Montserrat"/>
                          <a:ea typeface="Montserrat"/>
                          <a:cs typeface="Montserrat"/>
                          <a:sym typeface="Montserrat"/>
                        </a:rPr>
                        <a:t> </a:t>
                      </a:r>
                      <a:r>
                        <a:rPr b="1" lang="en" sz="600" u="none" cap="none" strike="noStrike">
                          <a:latin typeface="Montserrat"/>
                          <a:ea typeface="Montserrat"/>
                          <a:cs typeface="Montserrat"/>
                          <a:sym typeface="Montserrat"/>
                        </a:rPr>
                        <a:t>(</a:t>
                      </a:r>
                      <a:r>
                        <a:rPr b="1" lang="en" sz="800" u="none" cap="none" strike="noStrike">
                          <a:solidFill>
                            <a:srgbClr val="000000"/>
                          </a:solidFill>
                          <a:latin typeface="Montserrat"/>
                          <a:ea typeface="Montserrat"/>
                          <a:cs typeface="Montserrat"/>
                          <a:sym typeface="Montserrat"/>
                        </a:rPr>
                        <a:t>⬇</a:t>
                      </a:r>
                      <a:r>
                        <a:rPr b="1" lang="en" sz="600" u="none" cap="none" strike="noStrike">
                          <a:latin typeface="Montserrat"/>
                          <a:ea typeface="Montserrat"/>
                          <a:cs typeface="Montserrat"/>
                          <a:sym typeface="Montserrat"/>
                        </a:rPr>
                        <a:t>$435K</a:t>
                      </a:r>
                      <a:r>
                        <a:rPr b="1" lang="en" sz="600" u="none" cap="none" strike="noStrike">
                          <a:solidFill>
                            <a:srgbClr val="000000"/>
                          </a:solidFill>
                          <a:latin typeface="Montserrat"/>
                          <a:ea typeface="Montserrat"/>
                          <a:cs typeface="Montserrat"/>
                          <a:sym typeface="Montserrat"/>
                        </a:rPr>
                        <a:t> </a:t>
                      </a:r>
                      <a:r>
                        <a:rPr b="1" lang="en" sz="600" u="none" cap="none" strike="noStrike">
                          <a:latin typeface="Montserrat"/>
                          <a:ea typeface="Montserrat"/>
                          <a:cs typeface="Montserrat"/>
                          <a:sym typeface="Montserrat"/>
                        </a:rPr>
                        <a:t>/ 71%</a:t>
                      </a:r>
                      <a:r>
                        <a:rPr b="1" lang="en" sz="600" u="none" cap="none" strike="noStrike">
                          <a:solidFill>
                            <a:srgbClr val="000000"/>
                          </a:solidFill>
                          <a:latin typeface="Montserrat"/>
                          <a:ea typeface="Montserrat"/>
                          <a:cs typeface="Montserrat"/>
                          <a:sym typeface="Montserrat"/>
                        </a:rPr>
                        <a:t>)</a:t>
                      </a:r>
                      <a:endParaRPr b="1" sz="900" u="none" cap="none" strike="noStrike">
                        <a:latin typeface="Montserrat"/>
                        <a:ea typeface="Montserrat"/>
                        <a:cs typeface="Montserrat"/>
                        <a:sym typeface="Montserrat"/>
                      </a:endParaRPr>
                    </a:p>
                  </a:txBody>
                  <a:tcPr marT="64000" marB="64000" marR="64000" marL="64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r>
            </a:tbl>
          </a:graphicData>
        </a:graphic>
      </p:graphicFrame>
      <p:sp>
        <p:nvSpPr>
          <p:cNvPr id="322" name="Google Shape;322;p7"/>
          <p:cNvSpPr txBox="1"/>
          <p:nvPr/>
        </p:nvSpPr>
        <p:spPr>
          <a:xfrm>
            <a:off x="262050" y="4817603"/>
            <a:ext cx="6319200" cy="268800"/>
          </a:xfrm>
          <a:prstGeom prst="rect">
            <a:avLst/>
          </a:prstGeom>
          <a:noFill/>
          <a:ln>
            <a:noFill/>
          </a:ln>
        </p:spPr>
        <p:txBody>
          <a:bodyPr anchorCtr="0" anchor="t" bIns="91425" lIns="91425" spcFirstLastPara="1" rIns="91425" wrap="square" tIns="91425">
            <a:noAutofit/>
          </a:bodyPr>
          <a:lstStyle/>
          <a:p>
            <a:pPr indent="0" lvl="0" marL="0" marR="0" rtl="0" algn="l">
              <a:lnSpc>
                <a:spcPct val="70000"/>
              </a:lnSpc>
              <a:spcBef>
                <a:spcPts val="0"/>
              </a:spcBef>
              <a:spcAft>
                <a:spcPts val="0"/>
              </a:spcAft>
              <a:buClr>
                <a:srgbClr val="000000"/>
              </a:buClr>
              <a:buSzPts val="688"/>
              <a:buFont typeface="Arial"/>
              <a:buNone/>
            </a:pPr>
            <a:r>
              <a:rPr b="0" i="1" lang="en" sz="575" u="none" cap="none" strike="noStrike">
                <a:solidFill>
                  <a:srgbClr val="D9D9D9"/>
                </a:solidFill>
                <a:latin typeface="Montserrat"/>
                <a:ea typeface="Montserrat"/>
                <a:cs typeface="Montserrat"/>
                <a:sym typeface="Montserrat"/>
              </a:rPr>
              <a:t>* SQL BYOL model does not include costs paid to Microsoft for SQL licensing. Add BYOL costs to the SQL BYOL option to understand apples to apples comparison.</a:t>
            </a:r>
            <a:endParaRPr b="0" i="1" sz="575" u="none" cap="none" strike="noStrike">
              <a:solidFill>
                <a:srgbClr val="D9D9D9"/>
              </a:solidFill>
              <a:latin typeface="Montserrat"/>
              <a:ea typeface="Montserrat"/>
              <a:cs typeface="Montserrat"/>
              <a:sym typeface="Montserrat"/>
            </a:endParaRPr>
          </a:p>
          <a:p>
            <a:pPr indent="0" lvl="0" marL="0" marR="0" rtl="0" algn="l">
              <a:lnSpc>
                <a:spcPct val="70000"/>
              </a:lnSpc>
              <a:spcBef>
                <a:spcPts val="0"/>
              </a:spcBef>
              <a:spcAft>
                <a:spcPts val="0"/>
              </a:spcAft>
              <a:buClr>
                <a:srgbClr val="000000"/>
              </a:buClr>
              <a:buSzPts val="688"/>
              <a:buFont typeface="Arial"/>
              <a:buNone/>
            </a:pPr>
            <a:r>
              <a:t/>
            </a:r>
            <a:endParaRPr b="0" i="1" sz="575" u="none" cap="none" strike="noStrike">
              <a:solidFill>
                <a:srgbClr val="D9D9D9"/>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6" name="Shape 326"/>
        <p:cNvGrpSpPr/>
        <p:nvPr/>
      </p:nvGrpSpPr>
      <p:grpSpPr>
        <a:xfrm>
          <a:off x="0" y="0"/>
          <a:ext cx="0" cy="0"/>
          <a:chOff x="0" y="0"/>
          <a:chExt cx="0" cy="0"/>
        </a:xfrm>
      </p:grpSpPr>
      <p:sp>
        <p:nvSpPr>
          <p:cNvPr id="327" name="Google Shape;327;p8"/>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28" name="Google Shape;328;p8"/>
          <p:cNvSpPr txBox="1"/>
          <p:nvPr>
            <p:ph idx="4294967295" type="title"/>
          </p:nvPr>
        </p:nvSpPr>
        <p:spPr>
          <a:xfrm>
            <a:off x="262048" y="111075"/>
            <a:ext cx="86466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Financial Overview</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rPr i="1" lang="en" sz="1400">
                <a:solidFill>
                  <a:srgbClr val="D9D9D9"/>
                </a:solidFill>
              </a:rPr>
              <a:t>Reservations Plan Comparison (Licence Costs Included)</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329" name="Google Shape;329;p8"/>
          <p:cNvSpPr txBox="1"/>
          <p:nvPr/>
        </p:nvSpPr>
        <p:spPr>
          <a:xfrm>
            <a:off x="490650" y="4279275"/>
            <a:ext cx="6319200" cy="268800"/>
          </a:xfrm>
          <a:prstGeom prst="rect">
            <a:avLst/>
          </a:prstGeom>
          <a:noFill/>
          <a:ln>
            <a:noFill/>
          </a:ln>
        </p:spPr>
        <p:txBody>
          <a:bodyPr anchorCtr="0" anchor="t" bIns="91425" lIns="91425" spcFirstLastPara="1" rIns="91425" wrap="square" tIns="91425">
            <a:noAutofit/>
          </a:bodyPr>
          <a:lstStyle/>
          <a:p>
            <a:pPr indent="0" lvl="0" marL="0" marR="0" rtl="0" algn="l">
              <a:lnSpc>
                <a:spcPct val="70000"/>
              </a:lnSpc>
              <a:spcBef>
                <a:spcPts val="0"/>
              </a:spcBef>
              <a:spcAft>
                <a:spcPts val="0"/>
              </a:spcAft>
              <a:buClr>
                <a:schemeClr val="dk1"/>
              </a:buClr>
              <a:buSzPts val="1100"/>
              <a:buFont typeface="Arial"/>
              <a:buNone/>
            </a:pPr>
            <a:r>
              <a:rPr b="0" i="1" lang="en" sz="575" u="none" cap="none" strike="noStrike">
                <a:solidFill>
                  <a:srgbClr val="D9D9D9"/>
                </a:solidFill>
                <a:latin typeface="Montserrat"/>
                <a:ea typeface="Montserrat"/>
                <a:cs typeface="Montserrat"/>
                <a:sym typeface="Montserrat"/>
              </a:rPr>
              <a:t>* Storage costs provisioned at 100% utilized</a:t>
            </a:r>
            <a:endParaRPr b="0" i="1" sz="575" u="none" cap="none" strike="noStrike">
              <a:solidFill>
                <a:srgbClr val="D9D9D9"/>
              </a:solidFill>
              <a:latin typeface="Montserrat"/>
              <a:ea typeface="Montserrat"/>
              <a:cs typeface="Montserrat"/>
              <a:sym typeface="Montserrat"/>
            </a:endParaRPr>
          </a:p>
          <a:p>
            <a:pPr indent="0" lvl="0" marL="0" marR="0" rtl="0" algn="l">
              <a:lnSpc>
                <a:spcPct val="70000"/>
              </a:lnSpc>
              <a:spcBef>
                <a:spcPts val="0"/>
              </a:spcBef>
              <a:spcAft>
                <a:spcPts val="0"/>
              </a:spcAft>
              <a:buClr>
                <a:schemeClr val="dk1"/>
              </a:buClr>
              <a:buSzPts val="1100"/>
              <a:buFont typeface="Arial"/>
              <a:buNone/>
            </a:pPr>
            <a:r>
              <a:rPr b="0" i="1" lang="en" sz="575" u="none" cap="none" strike="noStrike">
                <a:solidFill>
                  <a:srgbClr val="D9D9D9"/>
                </a:solidFill>
                <a:latin typeface="Montserrat"/>
                <a:ea typeface="Montserrat"/>
                <a:cs typeface="Montserrat"/>
                <a:sym typeface="Montserrat"/>
              </a:rPr>
              <a:t>** Traffic costs are estimated at 10% of total egress traffic.</a:t>
            </a:r>
            <a:endParaRPr b="0" i="1" sz="575" u="none" cap="none" strike="noStrike">
              <a:solidFill>
                <a:srgbClr val="D9D9D9"/>
              </a:solidFill>
              <a:latin typeface="Montserrat"/>
              <a:ea typeface="Montserrat"/>
              <a:cs typeface="Montserrat"/>
              <a:sym typeface="Montserrat"/>
            </a:endParaRPr>
          </a:p>
          <a:p>
            <a:pPr indent="0" lvl="0" marL="0" marR="0" rtl="0" algn="l">
              <a:lnSpc>
                <a:spcPct val="70000"/>
              </a:lnSpc>
              <a:spcBef>
                <a:spcPts val="0"/>
              </a:spcBef>
              <a:spcAft>
                <a:spcPts val="0"/>
              </a:spcAft>
              <a:buClr>
                <a:schemeClr val="dk1"/>
              </a:buClr>
              <a:buSzPts val="1100"/>
              <a:buFont typeface="Arial"/>
              <a:buNone/>
            </a:pPr>
            <a:r>
              <a:t/>
            </a:r>
            <a:endParaRPr b="0" i="1" sz="575" u="none" cap="none" strike="noStrike">
              <a:solidFill>
                <a:srgbClr val="D9D9D9"/>
              </a:solidFill>
              <a:latin typeface="Montserrat"/>
              <a:ea typeface="Montserrat"/>
              <a:cs typeface="Montserrat"/>
              <a:sym typeface="Montserrat"/>
            </a:endParaRPr>
          </a:p>
          <a:p>
            <a:pPr indent="0" lvl="0" marL="0" marR="0" rtl="0" algn="l">
              <a:lnSpc>
                <a:spcPct val="70000"/>
              </a:lnSpc>
              <a:spcBef>
                <a:spcPts val="0"/>
              </a:spcBef>
              <a:spcAft>
                <a:spcPts val="0"/>
              </a:spcAft>
              <a:buClr>
                <a:srgbClr val="000000"/>
              </a:buClr>
              <a:buSzPts val="688"/>
              <a:buFont typeface="Arial"/>
              <a:buNone/>
            </a:pPr>
            <a:r>
              <a:t/>
            </a:r>
            <a:endParaRPr b="0" i="1" sz="575" u="none" cap="none" strike="noStrike">
              <a:solidFill>
                <a:srgbClr val="D9D9D9"/>
              </a:solidFill>
              <a:latin typeface="Montserrat"/>
              <a:ea typeface="Montserrat"/>
              <a:cs typeface="Montserrat"/>
              <a:sym typeface="Montserrat"/>
            </a:endParaRPr>
          </a:p>
        </p:txBody>
      </p:sp>
      <p:graphicFrame>
        <p:nvGraphicFramePr>
          <p:cNvPr id="330" name="Google Shape;330;p8"/>
          <p:cNvGraphicFramePr/>
          <p:nvPr/>
        </p:nvGraphicFramePr>
        <p:xfrm>
          <a:off x="539050" y="987388"/>
          <a:ext cx="3000000" cy="3000000"/>
        </p:xfrm>
        <a:graphic>
          <a:graphicData uri="http://schemas.openxmlformats.org/drawingml/2006/table">
            <a:tbl>
              <a:tblPr>
                <a:noFill/>
                <a:tableStyleId>{48A90E71-DD54-4CB6-840B-5B582BF9AECF}</a:tableStyleId>
              </a:tblPr>
              <a:tblGrid>
                <a:gridCol w="1833725"/>
                <a:gridCol w="1833725"/>
                <a:gridCol w="1833725"/>
                <a:gridCol w="854900"/>
                <a:gridCol w="854900"/>
                <a:gridCol w="854900"/>
              </a:tblGrid>
              <a:tr h="411675">
                <a:tc>
                  <a:txBody>
                    <a:bodyPr/>
                    <a:lstStyle/>
                    <a:p>
                      <a:pPr indent="0" lvl="0" marL="0" marR="0" rtl="0" algn="ctr">
                        <a:lnSpc>
                          <a:spcPct val="100000"/>
                        </a:lnSpc>
                        <a:spcBef>
                          <a:spcPts val="0"/>
                        </a:spcBef>
                        <a:spcAft>
                          <a:spcPts val="0"/>
                        </a:spcAft>
                        <a:buClr>
                          <a:srgbClr val="000000"/>
                        </a:buClr>
                        <a:buSzPts val="1200"/>
                        <a:buFont typeface="Arial"/>
                        <a:buNone/>
                      </a:pPr>
                      <a:r>
                        <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19050">
                      <a:solidFill>
                        <a:srgbClr val="000000">
                          <a:alpha val="0"/>
                        </a:srgbClr>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900" u="none" cap="none" strike="noStrike">
                          <a:solidFill>
                            <a:srgbClr val="1C1D1E"/>
                          </a:solidFill>
                          <a:latin typeface="Montserrat"/>
                          <a:ea typeface="Montserrat"/>
                          <a:cs typeface="Montserrat"/>
                          <a:sym typeface="Montserrat"/>
                        </a:rPr>
                        <a:t>Annual Cost</a:t>
                      </a:r>
                      <a:endParaRPr b="1" sz="900" u="none" cap="none" strike="noStrike">
                        <a:solidFill>
                          <a:srgbClr val="1C1D1E"/>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900" u="none" cap="none" strike="noStrike">
                          <a:solidFill>
                            <a:srgbClr val="1C1D1E"/>
                          </a:solidFill>
                          <a:latin typeface="Montserrat"/>
                          <a:ea typeface="Montserrat"/>
                          <a:cs typeface="Montserrat"/>
                          <a:sym typeface="Montserrat"/>
                        </a:rPr>
                        <a:t>Cost Difference</a:t>
                      </a:r>
                      <a:endParaRPr b="1" sz="900" u="none" cap="none" strike="noStrike">
                        <a:solidFill>
                          <a:srgbClr val="1C1D1E"/>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900" u="none" cap="none" strike="noStrike">
                          <a:solidFill>
                            <a:srgbClr val="1C1D1E"/>
                          </a:solidFill>
                          <a:latin typeface="Montserrat"/>
                          <a:ea typeface="Montserrat"/>
                          <a:cs typeface="Montserrat"/>
                          <a:sym typeface="Montserrat"/>
                        </a:rPr>
                        <a:t>Compute </a:t>
                      </a:r>
                      <a:endParaRPr b="1" sz="900" u="none" cap="none" strike="noStrike">
                        <a:solidFill>
                          <a:srgbClr val="1C1D1E"/>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900" u="none" cap="none" strike="noStrike">
                          <a:solidFill>
                            <a:srgbClr val="1C1D1E"/>
                          </a:solidFill>
                          <a:latin typeface="Montserrat"/>
                          <a:ea typeface="Montserrat"/>
                          <a:cs typeface="Montserrat"/>
                          <a:sym typeface="Montserrat"/>
                        </a:rPr>
                        <a:t>*Storage </a:t>
                      </a:r>
                      <a:endParaRPr b="1" sz="900" u="none" cap="none" strike="noStrike">
                        <a:solidFill>
                          <a:srgbClr val="1C1D1E"/>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900" u="none" cap="none" strike="noStrike">
                          <a:solidFill>
                            <a:srgbClr val="1C1D1E"/>
                          </a:solidFill>
                          <a:latin typeface="Montserrat"/>
                          <a:ea typeface="Montserrat"/>
                          <a:cs typeface="Montserrat"/>
                          <a:sym typeface="Montserrat"/>
                        </a:rPr>
                        <a:t>**Network </a:t>
                      </a:r>
                      <a:endParaRPr b="1" sz="900" u="none" cap="none" strike="noStrike">
                        <a:solidFill>
                          <a:srgbClr val="1C1D1E"/>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r>
              <a:tr h="535175">
                <a:tc>
                  <a:txBody>
                    <a:bodyPr/>
                    <a:lstStyle/>
                    <a:p>
                      <a:pPr indent="0" lvl="0" marL="0" marR="0" rtl="0" algn="l">
                        <a:lnSpc>
                          <a:spcPct val="100000"/>
                        </a:lnSpc>
                        <a:spcBef>
                          <a:spcPts val="0"/>
                        </a:spcBef>
                        <a:spcAft>
                          <a:spcPts val="0"/>
                        </a:spcAft>
                        <a:buClr>
                          <a:srgbClr val="000000"/>
                        </a:buClr>
                        <a:buSzPts val="1200"/>
                        <a:buFont typeface="Arial"/>
                        <a:buNone/>
                      </a:pPr>
                      <a:r>
                        <a:rPr b="1" lang="en" sz="900" u="none" cap="none" strike="noStrike">
                          <a:solidFill>
                            <a:srgbClr val="FFFFFF"/>
                          </a:solidFill>
                          <a:latin typeface="Montserrat"/>
                          <a:ea typeface="Montserrat"/>
                          <a:cs typeface="Montserrat"/>
                          <a:sym typeface="Montserrat"/>
                        </a:rPr>
                        <a:t>Pay-as-you-go Hardware  Lift &amp; Shift</a:t>
                      </a:r>
                      <a:endParaRPr b="1" sz="900" u="none" cap="none" strike="noStrike">
                        <a:solidFill>
                          <a:srgbClr val="FFFFF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1200"/>
                        <a:buFont typeface="Arial"/>
                        <a:buNone/>
                      </a:pPr>
                      <a:r>
                        <a:rPr b="1" lang="en" sz="1400" u="none" cap="none" strike="noStrike">
                          <a:solidFill>
                            <a:srgbClr val="FAB31F"/>
                          </a:solidFill>
                          <a:highlight>
                            <a:schemeClr val="dk1"/>
                          </a:highlight>
                          <a:latin typeface="Montserrat"/>
                          <a:ea typeface="Montserrat"/>
                          <a:cs typeface="Montserrat"/>
                          <a:sym typeface="Montserrat"/>
                        </a:rPr>
                        <a:t>$609K</a:t>
                      </a:r>
                      <a:endParaRPr b="1" sz="20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400" u="none" cap="none" strike="noStrike">
                          <a:solidFill>
                            <a:srgbClr val="FAB31F"/>
                          </a:solidFill>
                          <a:highlight>
                            <a:schemeClr val="dk1"/>
                          </a:highlight>
                          <a:latin typeface="Montserrat"/>
                          <a:ea typeface="Montserrat"/>
                          <a:cs typeface="Montserrat"/>
                          <a:sym typeface="Montserrat"/>
                        </a:rPr>
                        <a:t>$557K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400" u="none" cap="none" strike="noStrike">
                          <a:solidFill>
                            <a:srgbClr val="FAB31F"/>
                          </a:solidFill>
                          <a:highlight>
                            <a:schemeClr val="dk1"/>
                          </a:highlight>
                          <a:latin typeface="Montserrat"/>
                          <a:ea typeface="Montserrat"/>
                          <a:cs typeface="Montserrat"/>
                          <a:sym typeface="Montserrat"/>
                        </a:rPr>
                        <a:t>$50K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400" u="none" cap="none" strike="noStrike">
                          <a:solidFill>
                            <a:srgbClr val="FAB31F"/>
                          </a:solidFill>
                          <a:highlight>
                            <a:schemeClr val="dk1"/>
                          </a:highlight>
                          <a:latin typeface="Montserrat"/>
                          <a:ea typeface="Montserrat"/>
                          <a:cs typeface="Montserrat"/>
                          <a:sym typeface="Montserrat"/>
                        </a:rPr>
                        <a:t>$1K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r>
              <a:tr h="615450">
                <a:tc>
                  <a:txBody>
                    <a:bodyPr/>
                    <a:lstStyle/>
                    <a:p>
                      <a:pPr indent="0" lvl="0" marL="0" marR="0" rtl="0" algn="l">
                        <a:lnSpc>
                          <a:spcPct val="100000"/>
                        </a:lnSpc>
                        <a:spcBef>
                          <a:spcPts val="0"/>
                        </a:spcBef>
                        <a:spcAft>
                          <a:spcPts val="0"/>
                        </a:spcAft>
                        <a:buClr>
                          <a:schemeClr val="dk1"/>
                        </a:buClr>
                        <a:buSzPts val="1200"/>
                        <a:buFont typeface="Arial"/>
                        <a:buNone/>
                      </a:pPr>
                      <a:r>
                        <a:rPr b="1" lang="en" sz="900" u="none" cap="none" strike="noStrike">
                          <a:solidFill>
                            <a:schemeClr val="lt1"/>
                          </a:solidFill>
                          <a:latin typeface="Montserrat"/>
                          <a:ea typeface="Montserrat"/>
                          <a:cs typeface="Montserrat"/>
                          <a:sym typeface="Montserrat"/>
                        </a:rPr>
                        <a:t>Pay as you go</a:t>
                      </a:r>
                      <a:r>
                        <a:rPr b="1" lang="en" sz="900" u="none" cap="none" strike="noStrike">
                          <a:solidFill>
                            <a:srgbClr val="FFFFFF"/>
                          </a:solidFill>
                          <a:latin typeface="Montserrat"/>
                          <a:ea typeface="Montserrat"/>
                          <a:cs typeface="Montserrat"/>
                          <a:sym typeface="Montserrat"/>
                        </a:rPr>
                        <a:t> Right Sized  </a:t>
                      </a:r>
                      <a:endParaRPr b="1" sz="900" u="none" cap="none" strike="noStrike">
                        <a:solidFill>
                          <a:srgbClr val="FFFFF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$274K</a:t>
                      </a:r>
                      <a:endParaRPr b="1" sz="1400" u="none" cap="none" strike="noStrike">
                        <a:solidFill>
                          <a:srgbClr val="FAB31F"/>
                        </a:solidFill>
                        <a:highlight>
                          <a:schemeClr val="dk1"/>
                        </a:highlight>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200"/>
                        <a:buFont typeface="Arial"/>
                        <a:buNone/>
                      </a:pPr>
                      <a:r>
                        <a:t/>
                      </a:r>
                      <a:endParaRPr sz="1050" u="none" cap="none" strike="noStrike">
                        <a:solidFill>
                          <a:srgbClr val="FFFFF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400" u="none" cap="none" strike="noStrike">
                          <a:solidFill>
                            <a:srgbClr val="FAB31F"/>
                          </a:solidFill>
                          <a:highlight>
                            <a:schemeClr val="dk1"/>
                          </a:highlight>
                          <a:latin typeface="Montserrat"/>
                          <a:ea typeface="Montserrat"/>
                          <a:cs typeface="Montserrat"/>
                          <a:sym typeface="Montserrat"/>
                        </a:rPr>
                        <a:t>$335K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$234K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$39K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$1K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r>
              <a:tr h="615450">
                <a:tc>
                  <a:txBody>
                    <a:bodyPr/>
                    <a:lstStyle/>
                    <a:p>
                      <a:pPr indent="0" lvl="0" marL="0" marR="0" rtl="0" algn="l">
                        <a:lnSpc>
                          <a:spcPct val="100000"/>
                        </a:lnSpc>
                        <a:spcBef>
                          <a:spcPts val="0"/>
                        </a:spcBef>
                        <a:spcAft>
                          <a:spcPts val="0"/>
                        </a:spcAft>
                        <a:buClr>
                          <a:srgbClr val="000000"/>
                        </a:buClr>
                        <a:buSzPts val="1200"/>
                        <a:buFont typeface="Arial"/>
                        <a:buNone/>
                      </a:pPr>
                      <a:r>
                        <a:rPr b="1" lang="en" sz="900" u="none" cap="none" strike="noStrike">
                          <a:solidFill>
                            <a:schemeClr val="lt1"/>
                          </a:solidFill>
                          <a:latin typeface="Montserrat"/>
                          <a:ea typeface="Montserrat"/>
                          <a:cs typeface="Montserrat"/>
                          <a:sym typeface="Montserrat"/>
                        </a:rPr>
                        <a:t>1-Year RI</a:t>
                      </a:r>
                      <a:endParaRPr b="1" sz="9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1" lang="en" sz="900" u="none" cap="none" strike="noStrike">
                          <a:solidFill>
                            <a:schemeClr val="lt1"/>
                          </a:solidFill>
                          <a:latin typeface="Montserrat"/>
                          <a:ea typeface="Montserrat"/>
                          <a:cs typeface="Montserrat"/>
                          <a:sym typeface="Montserrat"/>
                        </a:rPr>
                        <a:t>Right Sized  </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$195K</a:t>
                      </a:r>
                      <a:endParaRPr b="1" sz="20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400" u="none" cap="none" strike="noStrike">
                          <a:solidFill>
                            <a:srgbClr val="FAB31F"/>
                          </a:solidFill>
                          <a:highlight>
                            <a:schemeClr val="dk1"/>
                          </a:highlight>
                          <a:latin typeface="Montserrat"/>
                          <a:ea typeface="Montserrat"/>
                          <a:cs typeface="Montserrat"/>
                          <a:sym typeface="Montserrat"/>
                        </a:rPr>
                        <a:t>$413K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$155K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$39K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$1K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r>
              <a:tr h="615450">
                <a:tc>
                  <a:txBody>
                    <a:bodyPr/>
                    <a:lstStyle/>
                    <a:p>
                      <a:pPr indent="0" lvl="0" marL="0" marR="0" rtl="0" algn="l">
                        <a:lnSpc>
                          <a:spcPct val="100000"/>
                        </a:lnSpc>
                        <a:spcBef>
                          <a:spcPts val="0"/>
                        </a:spcBef>
                        <a:spcAft>
                          <a:spcPts val="0"/>
                        </a:spcAft>
                        <a:buClr>
                          <a:srgbClr val="000000"/>
                        </a:buClr>
                        <a:buSzPts val="1200"/>
                        <a:buFont typeface="Arial"/>
                        <a:buNone/>
                      </a:pPr>
                      <a:r>
                        <a:rPr b="1" lang="en" sz="900" u="none" cap="none" strike="noStrike">
                          <a:solidFill>
                            <a:schemeClr val="lt1"/>
                          </a:solidFill>
                          <a:latin typeface="Montserrat"/>
                          <a:ea typeface="Montserrat"/>
                          <a:cs typeface="Montserrat"/>
                          <a:sym typeface="Montserrat"/>
                        </a:rPr>
                        <a:t>3-Year RI</a:t>
                      </a:r>
                      <a:endParaRPr b="1" sz="9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1" lang="en" sz="900" u="none" cap="none" strike="noStrike">
                          <a:solidFill>
                            <a:schemeClr val="lt1"/>
                          </a:solidFill>
                          <a:latin typeface="Montserrat"/>
                          <a:ea typeface="Montserrat"/>
                          <a:cs typeface="Montserrat"/>
                          <a:sym typeface="Montserrat"/>
                        </a:rPr>
                        <a:t>Right Sized  </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$174K</a:t>
                      </a:r>
                      <a:endParaRPr b="1" sz="20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400" u="none" cap="none" strike="noStrike">
                          <a:solidFill>
                            <a:srgbClr val="FAB31F"/>
                          </a:solidFill>
                          <a:highlight>
                            <a:schemeClr val="dk1"/>
                          </a:highlight>
                          <a:latin typeface="Montserrat"/>
                          <a:ea typeface="Montserrat"/>
                          <a:cs typeface="Montserrat"/>
                          <a:sym typeface="Montserrat"/>
                        </a:rPr>
                        <a:t>$435K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$127K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$45K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en" sz="1400" u="none" cap="none" strike="noStrike">
                          <a:solidFill>
                            <a:srgbClr val="FAB31F"/>
                          </a:solidFill>
                          <a:highlight>
                            <a:schemeClr val="dk1"/>
                          </a:highlight>
                          <a:latin typeface="Montserrat"/>
                          <a:ea typeface="Montserrat"/>
                          <a:cs typeface="Montserrat"/>
                          <a:sym typeface="Montserrat"/>
                        </a:rPr>
                        <a:t>$1K</a:t>
                      </a:r>
                      <a:endParaRPr b="1" sz="1400" u="none" cap="none" strike="noStrike">
                        <a:solidFill>
                          <a:srgbClr val="FAB31F"/>
                        </a:solidFill>
                        <a:highlight>
                          <a:schemeClr val="dk1"/>
                        </a:highlight>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
        <p:nvSpPr>
          <p:cNvPr id="335" name="Google Shape;335;p9"/>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36" name="Google Shape;336;p9"/>
          <p:cNvSpPr txBox="1"/>
          <p:nvPr>
            <p:ph idx="4294967295" type="title"/>
          </p:nvPr>
        </p:nvSpPr>
        <p:spPr>
          <a:xfrm>
            <a:off x="262048" y="111075"/>
            <a:ext cx="86466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Financial Overview </a:t>
            </a:r>
            <a:r>
              <a:rPr lang="en" sz="1800">
                <a:solidFill>
                  <a:srgbClr val="FAB31F"/>
                </a:solidFill>
              </a:rPr>
              <a:t>(Cont.)</a:t>
            </a:r>
            <a:endParaRPr sz="1800">
              <a:solidFill>
                <a:srgbClr val="FAB31F"/>
              </a:solidFill>
            </a:endParaRPr>
          </a:p>
          <a:p>
            <a:pPr indent="0" lvl="0" marL="0" rtl="0" algn="l">
              <a:lnSpc>
                <a:spcPct val="90000"/>
              </a:lnSpc>
              <a:spcBef>
                <a:spcPts val="0"/>
              </a:spcBef>
              <a:spcAft>
                <a:spcPts val="0"/>
              </a:spcAft>
              <a:buClr>
                <a:schemeClr val="dk1"/>
              </a:buClr>
              <a:buSzPts val="1100"/>
              <a:buFont typeface="Arial"/>
              <a:buNone/>
            </a:pPr>
            <a:r>
              <a:rPr i="1" lang="en" sz="1400">
                <a:solidFill>
                  <a:srgbClr val="D9D9D9"/>
                </a:solidFill>
              </a:rPr>
              <a:t>Infrastructure Modernization Optimization Specifics</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337" name="Google Shape;337;p9"/>
          <p:cNvSpPr txBox="1"/>
          <p:nvPr/>
        </p:nvSpPr>
        <p:spPr>
          <a:xfrm>
            <a:off x="6671250" y="2077975"/>
            <a:ext cx="2237400" cy="1230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FFFFFF"/>
                </a:solidFill>
                <a:latin typeface="Montserrat"/>
                <a:ea typeface="Montserrat"/>
                <a:cs typeface="Montserrat"/>
                <a:sym typeface="Montserrat"/>
              </a:rPr>
              <a:t>Model Notes</a:t>
            </a:r>
            <a:endParaRPr b="0" i="0" sz="300" u="none" cap="none" strike="noStrike">
              <a:solidFill>
                <a:schemeClr val="lt1"/>
              </a:solidFill>
              <a:latin typeface="Montserrat"/>
              <a:ea typeface="Montserrat"/>
              <a:cs typeface="Montserrat"/>
              <a:sym typeface="Montserrat"/>
            </a:endParaRPr>
          </a:p>
          <a:p>
            <a:pPr indent="-171450" lvl="0" marL="171450" marR="0" rtl="0" algn="l">
              <a:lnSpc>
                <a:spcPct val="100000"/>
              </a:lnSpc>
              <a:spcBef>
                <a:spcPts val="0"/>
              </a:spcBef>
              <a:spcAft>
                <a:spcPts val="0"/>
              </a:spcAft>
              <a:buClr>
                <a:schemeClr val="lt1"/>
              </a:buClr>
              <a:buSzPts val="800"/>
              <a:buFont typeface="Montserrat"/>
              <a:buChar char="•"/>
            </a:pPr>
            <a:r>
              <a:rPr b="0" i="0" lang="en" sz="800" u="none" cap="none" strike="noStrike">
                <a:solidFill>
                  <a:schemeClr val="lt1"/>
                </a:solidFill>
                <a:latin typeface="Montserrat"/>
                <a:ea typeface="Montserrat"/>
                <a:cs typeface="Montserrat"/>
                <a:sym typeface="Montserrat"/>
              </a:rPr>
              <a:t>Tenancy: Shared</a:t>
            </a:r>
            <a:endParaRPr b="0" i="0" sz="800" u="none" cap="none" strike="noStrike">
              <a:solidFill>
                <a:schemeClr val="lt1"/>
              </a:solidFill>
              <a:latin typeface="Montserrat"/>
              <a:ea typeface="Montserrat"/>
              <a:cs typeface="Montserrat"/>
              <a:sym typeface="Montserrat"/>
            </a:endParaRPr>
          </a:p>
          <a:p>
            <a:pPr indent="-171450" lvl="0" marL="171450" marR="0" rtl="0" algn="l">
              <a:lnSpc>
                <a:spcPct val="100000"/>
              </a:lnSpc>
              <a:spcBef>
                <a:spcPts val="0"/>
              </a:spcBef>
              <a:spcAft>
                <a:spcPts val="0"/>
              </a:spcAft>
              <a:buClr>
                <a:schemeClr val="lt1"/>
              </a:buClr>
              <a:buSzPts val="800"/>
              <a:buFont typeface="Montserrat"/>
              <a:buChar char="•"/>
            </a:pPr>
            <a:r>
              <a:rPr b="0" i="0" lang="en" sz="800" u="none" cap="none" strike="noStrike">
                <a:solidFill>
                  <a:schemeClr val="lt1"/>
                </a:solidFill>
                <a:latin typeface="Montserrat"/>
                <a:ea typeface="Montserrat"/>
                <a:cs typeface="Montserrat"/>
                <a:sym typeface="Montserrat"/>
              </a:rPr>
              <a:t>Target Peak CPU Threshold: 80%</a:t>
            </a:r>
            <a:endParaRPr b="0" i="0" sz="800" u="none" cap="none" strike="noStrike">
              <a:solidFill>
                <a:schemeClr val="lt1"/>
              </a:solidFill>
              <a:latin typeface="Montserrat"/>
              <a:ea typeface="Montserrat"/>
              <a:cs typeface="Montserrat"/>
              <a:sym typeface="Montserrat"/>
            </a:endParaRPr>
          </a:p>
          <a:p>
            <a:pPr indent="-171450" lvl="0" marL="171450" marR="0" rtl="0" algn="l">
              <a:lnSpc>
                <a:spcPct val="100000"/>
              </a:lnSpc>
              <a:spcBef>
                <a:spcPts val="0"/>
              </a:spcBef>
              <a:spcAft>
                <a:spcPts val="0"/>
              </a:spcAft>
              <a:buClr>
                <a:schemeClr val="lt1"/>
              </a:buClr>
              <a:buSzPts val="800"/>
              <a:buFont typeface="Montserrat"/>
              <a:buChar char="•"/>
            </a:pPr>
            <a:r>
              <a:rPr b="0" i="0" lang="en" sz="800" u="none" cap="none" strike="noStrike">
                <a:solidFill>
                  <a:schemeClr val="lt1"/>
                </a:solidFill>
                <a:latin typeface="Montserrat"/>
                <a:ea typeface="Montserrat"/>
                <a:cs typeface="Montserrat"/>
                <a:sym typeface="Montserrat"/>
              </a:rPr>
              <a:t>Storage Capacity Scaling: 100%</a:t>
            </a:r>
            <a:endParaRPr b="0" i="0" sz="800" u="none" cap="none" strike="noStrike">
              <a:solidFill>
                <a:schemeClr val="lt1"/>
              </a:solidFill>
              <a:latin typeface="Montserrat"/>
              <a:ea typeface="Montserrat"/>
              <a:cs typeface="Montserrat"/>
              <a:sym typeface="Montserrat"/>
            </a:endParaRPr>
          </a:p>
          <a:p>
            <a:pPr indent="-171450" lvl="0" marL="171450" marR="0" rtl="0" algn="l">
              <a:lnSpc>
                <a:spcPct val="100000"/>
              </a:lnSpc>
              <a:spcBef>
                <a:spcPts val="0"/>
              </a:spcBef>
              <a:spcAft>
                <a:spcPts val="0"/>
              </a:spcAft>
              <a:buClr>
                <a:schemeClr val="lt1"/>
              </a:buClr>
              <a:buSzPts val="800"/>
              <a:buFont typeface="Montserrat"/>
              <a:buChar char="•"/>
            </a:pPr>
            <a:r>
              <a:rPr b="0" i="0" lang="en" sz="800" u="none" cap="none" strike="noStrike">
                <a:solidFill>
                  <a:schemeClr val="lt1"/>
                </a:solidFill>
                <a:latin typeface="Montserrat"/>
                <a:ea typeface="Montserrat"/>
                <a:cs typeface="Montserrat"/>
                <a:sym typeface="Montserrat"/>
              </a:rPr>
              <a:t>Network Load Factor: 10%</a:t>
            </a:r>
            <a:endParaRPr b="0" i="0" sz="800" u="none" cap="none" strike="noStrike">
              <a:solidFill>
                <a:schemeClr val="lt1"/>
              </a:solidFill>
              <a:latin typeface="Montserrat"/>
              <a:ea typeface="Montserrat"/>
              <a:cs typeface="Montserrat"/>
              <a:sym typeface="Montserrat"/>
            </a:endParaRPr>
          </a:p>
          <a:p>
            <a:pPr indent="0" lvl="0" marL="45720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Montserrat"/>
              <a:ea typeface="Montserrat"/>
              <a:cs typeface="Montserrat"/>
              <a:sym typeface="Montserrat"/>
            </a:endParaRPr>
          </a:p>
          <a:p>
            <a:pPr indent="-120650" lvl="0" marL="171450" marR="0" rtl="0" algn="l">
              <a:lnSpc>
                <a:spcPct val="100000"/>
              </a:lnSpc>
              <a:spcBef>
                <a:spcPts val="800"/>
              </a:spcBef>
              <a:spcAft>
                <a:spcPts val="0"/>
              </a:spcAft>
              <a:buClr>
                <a:schemeClr val="lt1"/>
              </a:buClr>
              <a:buSzPts val="800"/>
              <a:buFont typeface="Arial"/>
              <a:buNone/>
            </a:pPr>
            <a:r>
              <a:t/>
            </a:r>
            <a:endParaRPr b="0" i="0" sz="700" u="none" cap="none" strike="noStrike">
              <a:solidFill>
                <a:schemeClr val="lt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FFFFF"/>
              </a:solidFill>
              <a:latin typeface="Montserrat"/>
              <a:ea typeface="Montserrat"/>
              <a:cs typeface="Montserrat"/>
              <a:sym typeface="Montserrat"/>
            </a:endParaRPr>
          </a:p>
        </p:txBody>
      </p:sp>
      <p:pic>
        <p:nvPicPr>
          <p:cNvPr id="338" name="Google Shape;338;p9"/>
          <p:cNvPicPr preferRelativeResize="0"/>
          <p:nvPr/>
        </p:nvPicPr>
        <p:blipFill rotWithShape="1">
          <a:blip r:embed="rId3">
            <a:alphaModFix/>
          </a:blip>
          <a:srcRect b="0" l="0" r="0" t="0"/>
          <a:stretch/>
        </p:blipFill>
        <p:spPr>
          <a:xfrm>
            <a:off x="258380" y="982275"/>
            <a:ext cx="6173000" cy="3703800"/>
          </a:xfrm>
          <a:prstGeom prst="rect">
            <a:avLst/>
          </a:prstGeom>
          <a:noFill/>
          <a:ln>
            <a:noFill/>
          </a:ln>
        </p:spPr>
      </p:pic>
      <p:sp>
        <p:nvSpPr>
          <p:cNvPr id="339" name="Google Shape;339;p9"/>
          <p:cNvSpPr txBox="1"/>
          <p:nvPr/>
        </p:nvSpPr>
        <p:spPr>
          <a:xfrm>
            <a:off x="6671250" y="826175"/>
            <a:ext cx="2237400" cy="1223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000"/>
              <a:buFont typeface="Arial"/>
              <a:buNone/>
            </a:pPr>
            <a:r>
              <a:rPr b="0" i="0" lang="en" sz="1000" u="none" cap="none" strike="noStrike">
                <a:solidFill>
                  <a:schemeClr val="lt1"/>
                </a:solidFill>
                <a:latin typeface="Montserrat"/>
                <a:ea typeface="Montserrat"/>
                <a:cs typeface="Montserrat"/>
                <a:sym typeface="Montserrat"/>
              </a:rPr>
              <a:t>This chart shows the transition of machine instance families from a “lift and shift” migration to a workload utilization optimized, or “Right Sized” migration.</a:t>
            </a:r>
            <a:endParaRPr b="0" i="0" sz="4500" u="none" cap="none" strike="noStrike">
              <a:solidFill>
                <a:schemeClr val="lt1"/>
              </a:solidFill>
              <a:latin typeface="Montserrat"/>
              <a:ea typeface="Montserrat"/>
              <a:cs typeface="Montserrat"/>
              <a:sym typeface="Montserrat"/>
            </a:endParaRPr>
          </a:p>
        </p:txBody>
      </p:sp>
      <p:sp>
        <p:nvSpPr>
          <p:cNvPr id="340" name="Google Shape;340;p9"/>
          <p:cNvSpPr txBox="1"/>
          <p:nvPr/>
        </p:nvSpPr>
        <p:spPr>
          <a:xfrm>
            <a:off x="172170" y="626070"/>
            <a:ext cx="3000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FFFFFF"/>
                </a:solidFill>
                <a:latin typeface="Montserrat Light"/>
                <a:ea typeface="Montserrat Light"/>
                <a:cs typeface="Montserrat Light"/>
                <a:sym typeface="Montserrat Light"/>
              </a:rPr>
              <a:t>Hardware Mapping </a:t>
            </a:r>
            <a:endParaRPr b="0" i="0" sz="900" u="none" cap="none" strike="noStrike">
              <a:solidFill>
                <a:srgbClr val="FFFFFF"/>
              </a:solidFill>
              <a:latin typeface="Montserrat Light"/>
              <a:ea typeface="Montserrat Light"/>
              <a:cs typeface="Montserrat Light"/>
              <a:sym typeface="Montserrat Light"/>
            </a:endParaRPr>
          </a:p>
          <a:p>
            <a:pPr indent="0" lvl="0" marL="0" marR="0" rtl="0" algn="l">
              <a:lnSpc>
                <a:spcPct val="100000"/>
              </a:lnSpc>
              <a:spcBef>
                <a:spcPts val="0"/>
              </a:spcBef>
              <a:spcAft>
                <a:spcPts val="0"/>
              </a:spcAft>
              <a:buClr>
                <a:srgbClr val="000000"/>
              </a:buClr>
              <a:buSzPts val="700"/>
              <a:buFont typeface="Arial"/>
              <a:buNone/>
            </a:pPr>
            <a:r>
              <a:rPr b="0" i="1" lang="en" sz="700" u="none" cap="none" strike="noStrike">
                <a:solidFill>
                  <a:srgbClr val="FFFFFF"/>
                </a:solidFill>
                <a:latin typeface="Montserrat Light"/>
                <a:ea typeface="Montserrat Light"/>
                <a:cs typeface="Montserrat Light"/>
                <a:sym typeface="Montserrat Light"/>
              </a:rPr>
              <a:t>(Lift &amp; Shift)</a:t>
            </a:r>
            <a:endParaRPr b="0" i="1" sz="1300" u="none" cap="none" strike="noStrike">
              <a:solidFill>
                <a:srgbClr val="FFFFFF"/>
              </a:solidFill>
              <a:latin typeface="Arial"/>
              <a:ea typeface="Arial"/>
              <a:cs typeface="Arial"/>
              <a:sym typeface="Arial"/>
            </a:endParaRPr>
          </a:p>
        </p:txBody>
      </p:sp>
      <p:sp>
        <p:nvSpPr>
          <p:cNvPr id="341" name="Google Shape;341;p9"/>
          <p:cNvSpPr txBox="1"/>
          <p:nvPr/>
        </p:nvSpPr>
        <p:spPr>
          <a:xfrm>
            <a:off x="3463468" y="626070"/>
            <a:ext cx="3000000" cy="4311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900"/>
              <a:buFont typeface="Arial"/>
              <a:buNone/>
            </a:pPr>
            <a:r>
              <a:rPr b="0" i="0" lang="en" sz="900" u="none" cap="none" strike="noStrike">
                <a:solidFill>
                  <a:srgbClr val="FFFFFF"/>
                </a:solidFill>
                <a:latin typeface="Montserrat Light"/>
                <a:ea typeface="Montserrat Light"/>
                <a:cs typeface="Montserrat Light"/>
                <a:sym typeface="Montserrat Light"/>
              </a:rPr>
              <a:t>Workload Mapping </a:t>
            </a:r>
            <a:endParaRPr b="0" i="0" sz="900" u="none" cap="none" strike="noStrike">
              <a:solidFill>
                <a:srgbClr val="FFFFFF"/>
              </a:solidFill>
              <a:latin typeface="Montserrat Light"/>
              <a:ea typeface="Montserrat Light"/>
              <a:cs typeface="Montserrat Light"/>
              <a:sym typeface="Montserrat Light"/>
            </a:endParaRPr>
          </a:p>
          <a:p>
            <a:pPr indent="0" lvl="0" marL="0" marR="0" rtl="0" algn="r">
              <a:lnSpc>
                <a:spcPct val="100000"/>
              </a:lnSpc>
              <a:spcBef>
                <a:spcPts val="0"/>
              </a:spcBef>
              <a:spcAft>
                <a:spcPts val="0"/>
              </a:spcAft>
              <a:buClr>
                <a:srgbClr val="000000"/>
              </a:buClr>
              <a:buSzPts val="700"/>
              <a:buFont typeface="Arial"/>
              <a:buNone/>
            </a:pPr>
            <a:r>
              <a:rPr b="0" i="1" lang="en" sz="700" u="none" cap="none" strike="noStrike">
                <a:solidFill>
                  <a:srgbClr val="FFFFFF"/>
                </a:solidFill>
                <a:latin typeface="Montserrat Light"/>
                <a:ea typeface="Montserrat Light"/>
                <a:cs typeface="Montserrat Light"/>
                <a:sym typeface="Montserrat Light"/>
              </a:rPr>
              <a:t>(Cloudamize Right-Sized)</a:t>
            </a:r>
            <a:endParaRPr b="0" i="1" sz="700" u="none" cap="none" strike="noStrike">
              <a:solidFill>
                <a:srgbClr val="FFFFFF"/>
              </a:solidFill>
              <a:latin typeface="Montserrat Light"/>
              <a:ea typeface="Montserrat Light"/>
              <a:cs typeface="Montserrat Light"/>
              <a:sym typeface="Montserra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5" name="Shape 345"/>
        <p:cNvGrpSpPr/>
        <p:nvPr/>
      </p:nvGrpSpPr>
      <p:grpSpPr>
        <a:xfrm>
          <a:off x="0" y="0"/>
          <a:ext cx="0" cy="0"/>
          <a:chOff x="0" y="0"/>
          <a:chExt cx="0" cy="0"/>
        </a:xfrm>
      </p:grpSpPr>
      <p:sp>
        <p:nvSpPr>
          <p:cNvPr id="346" name="Google Shape;346;p10"/>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47" name="Google Shape;347;p10"/>
          <p:cNvSpPr txBox="1"/>
          <p:nvPr>
            <p:ph idx="4294967295" type="title"/>
          </p:nvPr>
        </p:nvSpPr>
        <p:spPr>
          <a:xfrm>
            <a:off x="262048" y="111075"/>
            <a:ext cx="86466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Financial Overview (Cont.)</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rPr i="1" lang="en" sz="1400">
                <a:solidFill>
                  <a:srgbClr val="D9D9D9"/>
                </a:solidFill>
              </a:rPr>
              <a:t>Optimization Logic &amp; Constraints</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pic>
        <p:nvPicPr>
          <p:cNvPr id="348" name="Google Shape;348;p10"/>
          <p:cNvPicPr preferRelativeResize="0"/>
          <p:nvPr/>
        </p:nvPicPr>
        <p:blipFill rotWithShape="1">
          <a:blip r:embed="rId3">
            <a:alphaModFix/>
          </a:blip>
          <a:srcRect b="0" l="0" r="0" t="0"/>
          <a:stretch/>
        </p:blipFill>
        <p:spPr>
          <a:xfrm>
            <a:off x="3951890" y="865075"/>
            <a:ext cx="4840920" cy="3457800"/>
          </a:xfrm>
          <a:prstGeom prst="rect">
            <a:avLst/>
          </a:prstGeom>
          <a:noFill/>
          <a:ln>
            <a:noFill/>
          </a:ln>
        </p:spPr>
      </p:pic>
      <p:graphicFrame>
        <p:nvGraphicFramePr>
          <p:cNvPr id="349" name="Google Shape;349;p10"/>
          <p:cNvGraphicFramePr/>
          <p:nvPr/>
        </p:nvGraphicFramePr>
        <p:xfrm>
          <a:off x="325788" y="865075"/>
          <a:ext cx="3000000" cy="3000000"/>
        </p:xfrm>
        <a:graphic>
          <a:graphicData uri="http://schemas.openxmlformats.org/drawingml/2006/table">
            <a:tbl>
              <a:tblPr>
                <a:noFill/>
                <a:tableStyleId>{48A90E71-DD54-4CB6-840B-5B582BF9AECF}</a:tableStyleId>
              </a:tblPr>
              <a:tblGrid>
                <a:gridCol w="1798825"/>
                <a:gridCol w="1414000"/>
              </a:tblGrid>
              <a:tr h="289725">
                <a:tc>
                  <a:txBody>
                    <a:bodyPr/>
                    <a:lstStyle/>
                    <a:p>
                      <a:pPr indent="0" lvl="0" marL="0" marR="0" rtl="0" algn="r">
                        <a:lnSpc>
                          <a:spcPct val="100000"/>
                        </a:lnSpc>
                        <a:spcBef>
                          <a:spcPts val="0"/>
                        </a:spcBef>
                        <a:spcAft>
                          <a:spcPts val="0"/>
                        </a:spcAft>
                        <a:buClr>
                          <a:srgbClr val="000000"/>
                        </a:buClr>
                        <a:buSzPts val="900"/>
                        <a:buFont typeface="Arial"/>
                        <a:buNone/>
                      </a:pPr>
                      <a:r>
                        <a:rPr b="1" lang="en" sz="900" u="none" cap="none" strike="noStrike">
                          <a:solidFill>
                            <a:schemeClr val="lt1"/>
                          </a:solidFill>
                          <a:latin typeface="Montserrat"/>
                          <a:ea typeface="Montserrat"/>
                          <a:cs typeface="Montserrat"/>
                          <a:sym typeface="Montserrat"/>
                        </a:rPr>
                        <a:t>CPU Constrained Machines</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2000" u="none" cap="none" strike="noStrike">
                          <a:solidFill>
                            <a:srgbClr val="FAB31F"/>
                          </a:solidFill>
                          <a:latin typeface="Montserrat"/>
                          <a:ea typeface="Montserrat"/>
                          <a:cs typeface="Montserrat"/>
                          <a:sym typeface="Montserrat"/>
                        </a:rPr>
                        <a:t>31</a:t>
                      </a:r>
                      <a:endParaRPr b="1" sz="2000" u="none" cap="none" strike="noStrike">
                        <a:solidFill>
                          <a:srgbClr val="FAB31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89725">
                <a:tc>
                  <a:txBody>
                    <a:bodyPr/>
                    <a:lstStyle/>
                    <a:p>
                      <a:pPr indent="0" lvl="0" marL="0" marR="0" rtl="0" algn="r">
                        <a:lnSpc>
                          <a:spcPct val="100000"/>
                        </a:lnSpc>
                        <a:spcBef>
                          <a:spcPts val="0"/>
                        </a:spcBef>
                        <a:spcAft>
                          <a:spcPts val="0"/>
                        </a:spcAft>
                        <a:buClr>
                          <a:srgbClr val="000000"/>
                        </a:buClr>
                        <a:buSzPts val="900"/>
                        <a:buFont typeface="Arial"/>
                        <a:buNone/>
                      </a:pPr>
                      <a:r>
                        <a:rPr b="1" lang="en" sz="900" u="none" cap="none" strike="noStrike">
                          <a:solidFill>
                            <a:schemeClr val="lt1"/>
                          </a:solidFill>
                          <a:latin typeface="Montserrat"/>
                          <a:ea typeface="Montserrat"/>
                          <a:cs typeface="Montserrat"/>
                          <a:sym typeface="Montserrat"/>
                        </a:rPr>
                        <a:t>Memory Constrained Machines</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2000" u="none" cap="none" strike="noStrike">
                          <a:solidFill>
                            <a:srgbClr val="FAB31F"/>
                          </a:solidFill>
                          <a:latin typeface="Montserrat"/>
                          <a:ea typeface="Montserrat"/>
                          <a:cs typeface="Montserrat"/>
                          <a:sym typeface="Montserrat"/>
                        </a:rPr>
                        <a:t>51</a:t>
                      </a:r>
                      <a:endParaRPr b="1" sz="2000" u="none" cap="none" strike="noStrike">
                        <a:solidFill>
                          <a:srgbClr val="FAB31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89725">
                <a:tc>
                  <a:txBody>
                    <a:bodyPr/>
                    <a:lstStyle/>
                    <a:p>
                      <a:pPr indent="0" lvl="0" marL="0" marR="0" rtl="0" algn="r">
                        <a:lnSpc>
                          <a:spcPct val="100000"/>
                        </a:lnSpc>
                        <a:spcBef>
                          <a:spcPts val="0"/>
                        </a:spcBef>
                        <a:spcAft>
                          <a:spcPts val="0"/>
                        </a:spcAft>
                        <a:buClr>
                          <a:srgbClr val="000000"/>
                        </a:buClr>
                        <a:buSzPts val="900"/>
                        <a:buFont typeface="Arial"/>
                        <a:buNone/>
                      </a:pPr>
                      <a:r>
                        <a:rPr b="1" lang="en" sz="900" u="none" cap="none" strike="noStrike">
                          <a:solidFill>
                            <a:schemeClr val="lt1"/>
                          </a:solidFill>
                          <a:latin typeface="Montserrat"/>
                          <a:ea typeface="Montserrat"/>
                          <a:cs typeface="Montserrat"/>
                          <a:sym typeface="Montserrat"/>
                        </a:rPr>
                        <a:t>CPU &amp; Memory Constrained Machines</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2000" u="none" cap="none" strike="noStrike">
                          <a:solidFill>
                            <a:srgbClr val="FAB31F"/>
                          </a:solidFill>
                          <a:latin typeface="Montserrat"/>
                          <a:ea typeface="Montserrat"/>
                          <a:cs typeface="Montserrat"/>
                          <a:sym typeface="Montserrat"/>
                        </a:rPr>
                        <a:t>89</a:t>
                      </a:r>
                      <a:endParaRPr b="1" sz="2000" u="none" cap="none" strike="noStrike">
                        <a:solidFill>
                          <a:srgbClr val="FAB31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350" name="Google Shape;350;p10"/>
          <p:cNvSpPr txBox="1"/>
          <p:nvPr/>
        </p:nvSpPr>
        <p:spPr>
          <a:xfrm>
            <a:off x="262060" y="2962125"/>
            <a:ext cx="3212700" cy="95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lt1"/>
                </a:solidFill>
                <a:latin typeface="Montserrat"/>
                <a:ea typeface="Montserrat"/>
                <a:cs typeface="Montserrat"/>
                <a:sym typeface="Montserrat"/>
              </a:rPr>
              <a:t>Notes: </a:t>
            </a:r>
            <a:endParaRPr b="1" i="0" sz="10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Montserrat"/>
                <a:ea typeface="Montserrat"/>
                <a:cs typeface="Montserrat"/>
                <a:sym typeface="Montserrat"/>
              </a:rPr>
              <a:t>The </a:t>
            </a:r>
            <a:r>
              <a:rPr b="0" i="1" lang="en" sz="800" u="none" cap="none" strike="noStrike">
                <a:solidFill>
                  <a:schemeClr val="lt1"/>
                </a:solidFill>
                <a:latin typeface="Montserrat"/>
                <a:ea typeface="Montserrat"/>
                <a:cs typeface="Montserrat"/>
                <a:sym typeface="Montserrat"/>
              </a:rPr>
              <a:t>Constraint</a:t>
            </a:r>
            <a:r>
              <a:rPr b="0" i="0" lang="en" sz="800" u="none" cap="none" strike="noStrike">
                <a:solidFill>
                  <a:schemeClr val="lt1"/>
                </a:solidFill>
                <a:latin typeface="Montserrat"/>
                <a:ea typeface="Montserrat"/>
                <a:cs typeface="Montserrat"/>
                <a:sym typeface="Montserrat"/>
              </a:rPr>
              <a:t> is the main reason Cloudamize cannot recommend the next smallest Azure VM instance. </a:t>
            </a:r>
            <a:endParaRPr b="0" i="0" sz="8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0" lang="en" sz="800" u="none" cap="none" strike="noStrike">
                <a:solidFill>
                  <a:schemeClr val="lt1"/>
                </a:solidFill>
                <a:latin typeface="Montserrat"/>
                <a:ea typeface="Montserrat"/>
                <a:cs typeface="Montserrat"/>
                <a:sym typeface="Montserrat"/>
              </a:rPr>
              <a:t>A smaller Azure VM instance would face performance issues such as CPU, Memory, or Disk IO. </a:t>
            </a:r>
            <a:endParaRPr b="0" i="0" sz="8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11"/>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56" name="Google Shape;356;p11"/>
          <p:cNvSpPr txBox="1"/>
          <p:nvPr>
            <p:ph idx="1" type="body"/>
          </p:nvPr>
        </p:nvSpPr>
        <p:spPr>
          <a:xfrm>
            <a:off x="3413000" y="1642564"/>
            <a:ext cx="4812900" cy="12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rgbClr val="000000"/>
              </a:buClr>
              <a:buSzPts val="600"/>
              <a:buFont typeface="Arial"/>
              <a:buNone/>
            </a:pPr>
            <a:r>
              <a:rPr lang="en" sz="4100">
                <a:solidFill>
                  <a:srgbClr val="FAB31F"/>
                </a:solidFill>
              </a:rPr>
              <a:t>Additional Savings</a:t>
            </a:r>
            <a:endParaRPr sz="7100">
              <a:solidFill>
                <a:srgbClr val="FAB31F"/>
              </a:solidFill>
            </a:endParaRPr>
          </a:p>
        </p:txBody>
      </p:sp>
      <p:sp>
        <p:nvSpPr>
          <p:cNvPr id="357" name="Google Shape;357;p11"/>
          <p:cNvSpPr txBox="1"/>
          <p:nvPr>
            <p:ph idx="2" type="body"/>
          </p:nvPr>
        </p:nvSpPr>
        <p:spPr>
          <a:xfrm>
            <a:off x="918100" y="1504050"/>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solidFill>
                  <a:srgbClr val="FAB31F"/>
                </a:solidFill>
              </a:rPr>
              <a:t>3.</a:t>
            </a:r>
            <a:endParaRPr>
              <a:solidFill>
                <a:srgbClr val="FAB31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2"/>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63" name="Google Shape;363;p12"/>
          <p:cNvSpPr txBox="1"/>
          <p:nvPr>
            <p:ph idx="1" type="body"/>
          </p:nvPr>
        </p:nvSpPr>
        <p:spPr>
          <a:xfrm>
            <a:off x="3413021" y="2086569"/>
            <a:ext cx="4812900" cy="1385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t>Storage Assessment</a:t>
            </a:r>
            <a:endParaRPr/>
          </a:p>
        </p:txBody>
      </p:sp>
      <p:sp>
        <p:nvSpPr>
          <p:cNvPr id="364" name="Google Shape;364;p12"/>
          <p:cNvSpPr txBox="1"/>
          <p:nvPr>
            <p:ph idx="2" type="body"/>
          </p:nvPr>
        </p:nvSpPr>
        <p:spPr>
          <a:xfrm>
            <a:off x="918121" y="1947945"/>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t>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8" name="Shape 368"/>
        <p:cNvGrpSpPr/>
        <p:nvPr/>
      </p:nvGrpSpPr>
      <p:grpSpPr>
        <a:xfrm>
          <a:off x="0" y="0"/>
          <a:ext cx="0" cy="0"/>
          <a:chOff x="0" y="0"/>
          <a:chExt cx="0" cy="0"/>
        </a:xfrm>
      </p:grpSpPr>
      <p:sp>
        <p:nvSpPr>
          <p:cNvPr id="369" name="Google Shape;369;p13"/>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70" name="Google Shape;370;p13"/>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Storage Analysis</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371" name="Google Shape;371;p13"/>
          <p:cNvSpPr txBox="1"/>
          <p:nvPr/>
        </p:nvSpPr>
        <p:spPr>
          <a:xfrm>
            <a:off x="6506425" y="1319500"/>
            <a:ext cx="2409300" cy="1225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500"/>
              <a:buFont typeface="Arial"/>
              <a:buNone/>
            </a:pPr>
            <a:r>
              <a:rPr b="1" i="0" lang="en" sz="4500" u="none" cap="none" strike="noStrike">
                <a:solidFill>
                  <a:srgbClr val="000000"/>
                </a:solidFill>
                <a:latin typeface="Montserrat"/>
                <a:ea typeface="Montserrat"/>
                <a:cs typeface="Montserrat"/>
                <a:sym typeface="Montserrat"/>
              </a:rPr>
              <a:t>41%</a:t>
            </a:r>
            <a:endParaRPr b="1" i="0" sz="45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Reduction in Storage via Cloudamize Optimization</a:t>
            </a:r>
            <a:endParaRPr b="0" i="0" sz="1100" u="none" cap="none" strike="noStrike">
              <a:solidFill>
                <a:srgbClr val="000000"/>
              </a:solidFill>
              <a:latin typeface="Montserrat"/>
              <a:ea typeface="Montserrat"/>
              <a:cs typeface="Montserrat"/>
              <a:sym typeface="Montserrat"/>
            </a:endParaRPr>
          </a:p>
        </p:txBody>
      </p:sp>
      <p:graphicFrame>
        <p:nvGraphicFramePr>
          <p:cNvPr id="372" name="Google Shape;372;p13"/>
          <p:cNvGraphicFramePr/>
          <p:nvPr/>
        </p:nvGraphicFramePr>
        <p:xfrm>
          <a:off x="456950" y="726775"/>
          <a:ext cx="3000000" cy="3000000"/>
        </p:xfrm>
        <a:graphic>
          <a:graphicData uri="http://schemas.openxmlformats.org/drawingml/2006/table">
            <a:tbl>
              <a:tblPr>
                <a:noFill/>
                <a:tableStyleId>{48A90E71-DD54-4CB6-840B-5B582BF9AECF}</a:tableStyleId>
              </a:tblPr>
              <a:tblGrid>
                <a:gridCol w="2033500"/>
                <a:gridCol w="1796025"/>
              </a:tblGrid>
              <a:tr h="289725">
                <a:tc>
                  <a:txBody>
                    <a:bodyPr/>
                    <a:lstStyle/>
                    <a:p>
                      <a:pPr indent="0" lvl="0" marL="0" marR="0" rtl="0" algn="r">
                        <a:lnSpc>
                          <a:spcPct val="100000"/>
                        </a:lnSpc>
                        <a:spcBef>
                          <a:spcPts val="0"/>
                        </a:spcBef>
                        <a:spcAft>
                          <a:spcPts val="0"/>
                        </a:spcAft>
                        <a:buClr>
                          <a:srgbClr val="000000"/>
                        </a:buClr>
                        <a:buSzPts val="900"/>
                        <a:buFont typeface="Arial"/>
                        <a:buNone/>
                      </a:pPr>
                      <a:r>
                        <a:rPr b="1" lang="en" sz="900" u="none" cap="none" strike="noStrike">
                          <a:solidFill>
                            <a:schemeClr val="lt1"/>
                          </a:solidFill>
                          <a:latin typeface="Montserrat"/>
                          <a:ea typeface="Montserrat"/>
                          <a:cs typeface="Montserrat"/>
                          <a:sym typeface="Montserrat"/>
                        </a:rPr>
                        <a:t>Total Disk Capacity</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2000" u="none" cap="none" strike="noStrike">
                          <a:solidFill>
                            <a:srgbClr val="FAB31F"/>
                          </a:solidFill>
                          <a:latin typeface="Montserrat"/>
                          <a:ea typeface="Montserrat"/>
                          <a:cs typeface="Montserrat"/>
                          <a:sym typeface="Montserrat"/>
                        </a:rPr>
                        <a:t>73.2TB</a:t>
                      </a:r>
                      <a:endParaRPr b="1" sz="2000" u="none" cap="none" strike="noStrike">
                        <a:solidFill>
                          <a:srgbClr val="FAB31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89725">
                <a:tc>
                  <a:txBody>
                    <a:bodyPr/>
                    <a:lstStyle/>
                    <a:p>
                      <a:pPr indent="0" lvl="0" marL="0" marR="0" rtl="0" algn="r">
                        <a:lnSpc>
                          <a:spcPct val="100000"/>
                        </a:lnSpc>
                        <a:spcBef>
                          <a:spcPts val="0"/>
                        </a:spcBef>
                        <a:spcAft>
                          <a:spcPts val="0"/>
                        </a:spcAft>
                        <a:buClr>
                          <a:srgbClr val="000000"/>
                        </a:buClr>
                        <a:buSzPts val="900"/>
                        <a:buFont typeface="Arial"/>
                        <a:buNone/>
                      </a:pPr>
                      <a:r>
                        <a:rPr b="1" lang="en" sz="900" u="none" cap="none" strike="noStrike">
                          <a:solidFill>
                            <a:schemeClr val="lt1"/>
                          </a:solidFill>
                          <a:latin typeface="Montserrat"/>
                          <a:ea typeface="Montserrat"/>
                          <a:cs typeface="Montserrat"/>
                          <a:sym typeface="Montserrat"/>
                        </a:rPr>
                        <a:t>Total Disk Occupancy</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2000" u="none" cap="none" strike="noStrike">
                          <a:solidFill>
                            <a:srgbClr val="FAB31F"/>
                          </a:solidFill>
                          <a:latin typeface="Montserrat"/>
                          <a:ea typeface="Montserrat"/>
                          <a:cs typeface="Montserrat"/>
                          <a:sym typeface="Montserrat"/>
                        </a:rPr>
                        <a:t>43.1TB</a:t>
                      </a:r>
                      <a:endParaRPr b="1" sz="2000" u="none" cap="none" strike="noStrike">
                        <a:solidFill>
                          <a:srgbClr val="FAB31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89725">
                <a:tc>
                  <a:txBody>
                    <a:bodyPr/>
                    <a:lstStyle/>
                    <a:p>
                      <a:pPr indent="0" lvl="0" marL="0" marR="0" rtl="0" algn="r">
                        <a:lnSpc>
                          <a:spcPct val="100000"/>
                        </a:lnSpc>
                        <a:spcBef>
                          <a:spcPts val="0"/>
                        </a:spcBef>
                        <a:spcAft>
                          <a:spcPts val="0"/>
                        </a:spcAft>
                        <a:buClr>
                          <a:srgbClr val="000000"/>
                        </a:buClr>
                        <a:buSzPts val="900"/>
                        <a:buFont typeface="Arial"/>
                        <a:buNone/>
                      </a:pPr>
                      <a:r>
                        <a:rPr b="1" lang="en" sz="900" u="none" cap="none" strike="noStrike">
                          <a:solidFill>
                            <a:schemeClr val="lt1"/>
                          </a:solidFill>
                          <a:latin typeface="Montserrat"/>
                          <a:ea typeface="Montserrat"/>
                          <a:cs typeface="Montserrat"/>
                          <a:sym typeface="Montserrat"/>
                        </a:rPr>
                        <a:t>Recommended Total Disk Occupancy</a:t>
                      </a:r>
                      <a:endParaRPr b="1" sz="900" u="none" cap="none" strike="noStrike">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2000" u="none" cap="none" strike="noStrike">
                          <a:solidFill>
                            <a:srgbClr val="FAB31F"/>
                          </a:solidFill>
                          <a:latin typeface="Montserrat"/>
                          <a:ea typeface="Montserrat"/>
                          <a:cs typeface="Montserrat"/>
                          <a:sym typeface="Montserrat"/>
                        </a:rPr>
                        <a:t>65.0TB</a:t>
                      </a:r>
                      <a:endParaRPr b="1" sz="2000" u="none" cap="none" strike="noStrike">
                        <a:solidFill>
                          <a:srgbClr val="FAB31F"/>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373" name="Google Shape;373;p13"/>
          <p:cNvSpPr/>
          <p:nvPr/>
        </p:nvSpPr>
        <p:spPr>
          <a:xfrm>
            <a:off x="4436500" y="1214425"/>
            <a:ext cx="1401900" cy="1139700"/>
          </a:xfrm>
          <a:prstGeom prst="wedgeRectCallout">
            <a:avLst>
              <a:gd fmla="val -61704" name="adj1"/>
              <a:gd fmla="val -33039" name="adj2"/>
            </a:avLst>
          </a:prstGeom>
          <a:solidFill>
            <a:srgbClr val="FAB31F"/>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000000"/>
                </a:solidFill>
                <a:highlight>
                  <a:srgbClr val="FAB31F"/>
                </a:highlight>
                <a:latin typeface="Montserrat"/>
                <a:ea typeface="Montserrat"/>
                <a:cs typeface="Montserrat"/>
                <a:sym typeface="Montserrat"/>
              </a:rPr>
              <a:t>We use 100% disk occupancy for an initial TCO. </a:t>
            </a:r>
            <a:r>
              <a:rPr b="0" i="0" lang="en" sz="900" u="none" cap="none" strike="noStrike">
                <a:solidFill>
                  <a:srgbClr val="000000"/>
                </a:solidFill>
                <a:latin typeface="Montserrat"/>
                <a:ea typeface="Montserrat"/>
                <a:cs typeface="Montserrat"/>
                <a:sym typeface="Montserrat"/>
              </a:rPr>
              <a:t>If you’d like to increase this, we can customize your TCO to add storage headroom.</a:t>
            </a:r>
            <a:endParaRPr b="0" i="0" sz="900" u="none" cap="none" strike="noStrike">
              <a:solidFill>
                <a:srgbClr val="000000"/>
              </a:solidFill>
              <a:latin typeface="Montserrat"/>
              <a:ea typeface="Montserrat"/>
              <a:cs typeface="Montserrat"/>
              <a:sym typeface="Montserrat"/>
            </a:endParaRPr>
          </a:p>
        </p:txBody>
      </p:sp>
      <p:pic>
        <p:nvPicPr>
          <p:cNvPr id="374" name="Google Shape;374;p13"/>
          <p:cNvPicPr preferRelativeResize="0"/>
          <p:nvPr/>
        </p:nvPicPr>
        <p:blipFill rotWithShape="1">
          <a:blip r:embed="rId3">
            <a:alphaModFix/>
          </a:blip>
          <a:srcRect b="0" l="0" r="0" t="0"/>
          <a:stretch/>
        </p:blipFill>
        <p:spPr>
          <a:xfrm>
            <a:off x="190700" y="2788383"/>
            <a:ext cx="2861999" cy="1981384"/>
          </a:xfrm>
          <a:prstGeom prst="rect">
            <a:avLst/>
          </a:prstGeom>
          <a:noFill/>
          <a:ln>
            <a:noFill/>
          </a:ln>
        </p:spPr>
      </p:pic>
      <p:pic>
        <p:nvPicPr>
          <p:cNvPr id="375" name="Google Shape;375;p13"/>
          <p:cNvPicPr preferRelativeResize="0"/>
          <p:nvPr/>
        </p:nvPicPr>
        <p:blipFill rotWithShape="1">
          <a:blip r:embed="rId4">
            <a:alphaModFix/>
          </a:blip>
          <a:srcRect b="0" l="0" r="0" t="0"/>
          <a:stretch/>
        </p:blipFill>
        <p:spPr>
          <a:xfrm>
            <a:off x="3174800" y="2788602"/>
            <a:ext cx="2860501" cy="198034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4"/>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81" name="Google Shape;381;p14"/>
          <p:cNvSpPr txBox="1"/>
          <p:nvPr>
            <p:ph idx="3" type="body"/>
          </p:nvPr>
        </p:nvSpPr>
        <p:spPr>
          <a:xfrm>
            <a:off x="3184425" y="2086575"/>
            <a:ext cx="5668500" cy="692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solidFill>
                  <a:srgbClr val="1B1C1E"/>
                </a:solidFill>
              </a:rPr>
              <a:t>EOL Assessment</a:t>
            </a:r>
            <a:endParaRPr>
              <a:solidFill>
                <a:srgbClr val="1B1C1E"/>
              </a:solidFill>
            </a:endParaRPr>
          </a:p>
        </p:txBody>
      </p:sp>
      <p:sp>
        <p:nvSpPr>
          <p:cNvPr id="382" name="Google Shape;382;p14"/>
          <p:cNvSpPr txBox="1"/>
          <p:nvPr>
            <p:ph idx="4" type="body"/>
          </p:nvPr>
        </p:nvSpPr>
        <p:spPr>
          <a:xfrm>
            <a:off x="918121" y="1947945"/>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t>5.</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6" name="Shape 386"/>
        <p:cNvGrpSpPr/>
        <p:nvPr/>
      </p:nvGrpSpPr>
      <p:grpSpPr>
        <a:xfrm>
          <a:off x="0" y="0"/>
          <a:ext cx="0" cy="0"/>
          <a:chOff x="0" y="0"/>
          <a:chExt cx="0" cy="0"/>
        </a:xfrm>
      </p:grpSpPr>
      <p:sp>
        <p:nvSpPr>
          <p:cNvPr id="387" name="Google Shape;387;p15"/>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88" name="Google Shape;388;p15"/>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Microsoft End-of-Life (EOL) Analysis</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graphicFrame>
        <p:nvGraphicFramePr>
          <p:cNvPr id="389" name="Google Shape;389;p15"/>
          <p:cNvGraphicFramePr/>
          <p:nvPr/>
        </p:nvGraphicFramePr>
        <p:xfrm>
          <a:off x="262057" y="2684508"/>
          <a:ext cx="3000000" cy="3000000"/>
        </p:xfrm>
        <a:graphic>
          <a:graphicData uri="http://schemas.openxmlformats.org/drawingml/2006/table">
            <a:tbl>
              <a:tblPr>
                <a:noFill/>
                <a:tableStyleId>{48A90E71-DD54-4CB6-840B-5B582BF9AECF}</a:tableStyleId>
              </a:tblPr>
              <a:tblGrid>
                <a:gridCol w="907000"/>
                <a:gridCol w="1290275"/>
                <a:gridCol w="2323750"/>
                <a:gridCol w="1321050"/>
                <a:gridCol w="761375"/>
              </a:tblGrid>
              <a:tr h="331300">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SQL Server Version</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Count</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DB Support Cycle</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End of Ext. Support</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Risk</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chemeClr val="dk1"/>
                          </a:solidFill>
                          <a:latin typeface="Montserrat"/>
                          <a:ea typeface="Montserrat"/>
                          <a:cs typeface="Montserrat"/>
                          <a:sym typeface="Montserrat"/>
                        </a:rPr>
                        <a:t>&lt;= </a:t>
                      </a:r>
                      <a:r>
                        <a:rPr b="1" lang="en" sz="1000" u="none" cap="none" strike="noStrike">
                          <a:latin typeface="Montserrat"/>
                          <a:ea typeface="Montserrat"/>
                          <a:cs typeface="Montserrat"/>
                          <a:sym typeface="Montserrat"/>
                        </a:rPr>
                        <a:t>2014</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980000"/>
                          </a:solidFill>
                          <a:latin typeface="Montserrat"/>
                          <a:ea typeface="Montserrat"/>
                          <a:cs typeface="Montserrat"/>
                          <a:sym typeface="Montserrat"/>
                        </a:rPr>
                        <a:t>0</a:t>
                      </a:r>
                      <a:endParaRPr b="1" sz="1000" u="none" cap="none" strike="noStrike">
                        <a:solidFill>
                          <a:srgbClr val="980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lang="en" sz="1000" u="none" cap="none" strike="noStrike">
                          <a:solidFill>
                            <a:srgbClr val="980000"/>
                          </a:solidFill>
                          <a:latin typeface="Montserrat Light"/>
                          <a:ea typeface="Montserrat Light"/>
                          <a:cs typeface="Montserrat Light"/>
                          <a:sym typeface="Montserrat Light"/>
                        </a:rPr>
                        <a:t>Unsupported</a:t>
                      </a:r>
                      <a:endParaRPr sz="1000" u="none" cap="none" strike="noStrike">
                        <a:solidFill>
                          <a:srgbClr val="980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980000"/>
                          </a:solidFill>
                          <a:latin typeface="Montserrat Light"/>
                          <a:ea typeface="Montserrat Light"/>
                          <a:cs typeface="Montserrat Light"/>
                          <a:sym typeface="Montserrat Light"/>
                        </a:rPr>
                        <a:t>July 9, 2024</a:t>
                      </a:r>
                      <a:endParaRPr sz="1000" u="none" cap="none" strike="noStrike">
                        <a:solidFill>
                          <a:srgbClr val="980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lang="en" sz="1000" u="none" cap="none" strike="noStrike">
                          <a:solidFill>
                            <a:srgbClr val="980000"/>
                          </a:solidFill>
                          <a:latin typeface="Montserrat"/>
                          <a:ea typeface="Montserrat"/>
                          <a:cs typeface="Montserrat"/>
                          <a:sym typeface="Montserrat"/>
                        </a:rPr>
                        <a:t>High</a:t>
                      </a:r>
                      <a:endParaRPr b="1" sz="1000" u="none" cap="none" strike="noStrike">
                        <a:solidFill>
                          <a:srgbClr val="4F81BD"/>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2016</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BF9000"/>
                          </a:solidFill>
                          <a:latin typeface="Montserrat"/>
                          <a:ea typeface="Montserrat"/>
                          <a:cs typeface="Montserrat"/>
                          <a:sym typeface="Montserrat"/>
                        </a:rPr>
                        <a:t>0</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Extended Support</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July 14, 2026</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BF9000"/>
                          </a:solidFill>
                          <a:latin typeface="Montserrat"/>
                          <a:ea typeface="Montserrat"/>
                          <a:cs typeface="Montserrat"/>
                          <a:sym typeface="Montserrat"/>
                        </a:rPr>
                        <a:t>Med</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2017</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BF9000"/>
                          </a:solidFill>
                          <a:latin typeface="Montserrat"/>
                          <a:ea typeface="Montserrat"/>
                          <a:cs typeface="Montserrat"/>
                          <a:sym typeface="Montserrat"/>
                        </a:rPr>
                        <a:t>0</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Extended Support</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October 12, 2027</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BF9000"/>
                          </a:solidFill>
                          <a:latin typeface="Montserrat"/>
                          <a:ea typeface="Montserrat"/>
                          <a:cs typeface="Montserrat"/>
                          <a:sym typeface="Montserrat"/>
                        </a:rPr>
                        <a:t>Med</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2019</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1000" u="none" cap="none" strike="noStrike">
                          <a:solidFill>
                            <a:srgbClr val="BF9000"/>
                          </a:solidFill>
                          <a:latin typeface="Montserrat"/>
                          <a:ea typeface="Montserrat"/>
                          <a:cs typeface="Montserrat"/>
                          <a:sym typeface="Montserrat"/>
                        </a:rPr>
                        <a:t>0</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D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Extended Support</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DF2CC"/>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1000" u="none" cap="none" strike="noStrike">
                          <a:solidFill>
                            <a:srgbClr val="BF9000"/>
                          </a:solidFill>
                          <a:latin typeface="Montserrat Light"/>
                          <a:ea typeface="Montserrat Light"/>
                          <a:cs typeface="Montserrat Light"/>
                          <a:sym typeface="Montserrat Light"/>
                        </a:rPr>
                        <a:t>January 8, 2030</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DF2CC"/>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 sz="1000" u="none" cap="none" strike="noStrike">
                          <a:solidFill>
                            <a:srgbClr val="BF9000"/>
                          </a:solidFill>
                          <a:latin typeface="Montserrat"/>
                          <a:ea typeface="Montserrat"/>
                          <a:cs typeface="Montserrat"/>
                          <a:sym typeface="Montserrat"/>
                        </a:rPr>
                        <a:t>Med</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DF2CC"/>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2022</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lang="en" sz="1000" u="none" cap="none" strike="noStrike">
                          <a:solidFill>
                            <a:srgbClr val="2BA333"/>
                          </a:solidFill>
                          <a:latin typeface="Montserrat"/>
                          <a:ea typeface="Montserrat"/>
                          <a:cs typeface="Montserrat"/>
                          <a:sym typeface="Montserrat"/>
                        </a:rPr>
                        <a:t>0</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2BA333"/>
                          </a:solidFill>
                          <a:latin typeface="Montserrat Light"/>
                          <a:ea typeface="Montserrat Light"/>
                          <a:cs typeface="Montserrat Light"/>
                          <a:sym typeface="Montserrat Light"/>
                        </a:rPr>
                        <a:t>January 11, 2028</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2BA333"/>
                          </a:solidFill>
                          <a:latin typeface="Montserrat Light"/>
                          <a:ea typeface="Montserrat Light"/>
                          <a:cs typeface="Montserrat Light"/>
                          <a:sym typeface="Montserrat Light"/>
                        </a:rPr>
                        <a:t>January 11, 2033</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2BA333"/>
                          </a:solidFill>
                          <a:latin typeface="Montserrat"/>
                          <a:ea typeface="Montserrat"/>
                          <a:cs typeface="Montserrat"/>
                          <a:sym typeface="Montserrat"/>
                        </a:rPr>
                        <a:t>Low</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r>
            </a:tbl>
          </a:graphicData>
        </a:graphic>
      </p:graphicFrame>
      <p:graphicFrame>
        <p:nvGraphicFramePr>
          <p:cNvPr id="390" name="Google Shape;390;p15"/>
          <p:cNvGraphicFramePr/>
          <p:nvPr/>
        </p:nvGraphicFramePr>
        <p:xfrm>
          <a:off x="262059" y="512009"/>
          <a:ext cx="3000000" cy="3000000"/>
        </p:xfrm>
        <a:graphic>
          <a:graphicData uri="http://schemas.openxmlformats.org/drawingml/2006/table">
            <a:tbl>
              <a:tblPr>
                <a:noFill/>
                <a:tableStyleId>{48A90E71-DD54-4CB6-840B-5B582BF9AECF}</a:tableStyleId>
              </a:tblPr>
              <a:tblGrid>
                <a:gridCol w="934425"/>
                <a:gridCol w="1262850"/>
                <a:gridCol w="2323750"/>
                <a:gridCol w="1321050"/>
                <a:gridCol w="761375"/>
              </a:tblGrid>
              <a:tr h="331300">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Windows Server Version</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Count</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OS Support Cycle</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End of Ext. Support</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FFFF"/>
                          </a:solidFill>
                          <a:latin typeface="Montserrat SemiBold"/>
                          <a:ea typeface="Montserrat SemiBold"/>
                          <a:cs typeface="Montserrat SemiBold"/>
                          <a:sym typeface="Montserrat SemiBold"/>
                        </a:rPr>
                        <a:t>Risk</a:t>
                      </a:r>
                      <a:endParaRPr sz="1000" u="none" cap="none" strike="noStrike">
                        <a:solidFill>
                          <a:srgbClr val="FFFFFF"/>
                        </a:solidFill>
                        <a:latin typeface="Montserrat SemiBold"/>
                        <a:ea typeface="Montserrat SemiBold"/>
                        <a:cs typeface="Montserrat SemiBold"/>
                        <a:sym typeface="Montserrat SemiBold"/>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0000"/>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&lt;= 2012 R2</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980000"/>
                          </a:solidFill>
                          <a:latin typeface="Montserrat"/>
                          <a:ea typeface="Montserrat"/>
                          <a:cs typeface="Montserrat"/>
                          <a:sym typeface="Montserrat"/>
                        </a:rPr>
                        <a:t>1</a:t>
                      </a:r>
                      <a:endParaRPr b="1" sz="1000" u="none" cap="none" strike="noStrike">
                        <a:solidFill>
                          <a:srgbClr val="980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980000"/>
                          </a:solidFill>
                          <a:latin typeface="Montserrat Light"/>
                          <a:ea typeface="Montserrat Light"/>
                          <a:cs typeface="Montserrat Light"/>
                          <a:sym typeface="Montserrat Light"/>
                        </a:rPr>
                        <a:t>Unsupported</a:t>
                      </a:r>
                      <a:endParaRPr sz="1000" u="none" cap="none" strike="noStrike">
                        <a:solidFill>
                          <a:srgbClr val="980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980000"/>
                          </a:solidFill>
                          <a:latin typeface="Montserrat Light"/>
                          <a:ea typeface="Montserrat Light"/>
                          <a:cs typeface="Montserrat Light"/>
                          <a:sym typeface="Montserrat Light"/>
                        </a:rPr>
                        <a:t>October 10, 2023</a:t>
                      </a:r>
                      <a:endParaRPr sz="1000" u="none" cap="none" strike="noStrike">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980000"/>
                          </a:solidFill>
                          <a:latin typeface="Montserrat"/>
                          <a:ea typeface="Montserrat"/>
                          <a:cs typeface="Montserrat"/>
                          <a:sym typeface="Montserrat"/>
                        </a:rPr>
                        <a:t>High</a:t>
                      </a:r>
                      <a:endParaRPr b="1" sz="1000" u="none" cap="none" strike="noStrike">
                        <a:solidFill>
                          <a:srgbClr val="980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4CCCC"/>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2016</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lang="en" sz="1000" u="none" cap="none" strike="noStrike">
                          <a:solidFill>
                            <a:srgbClr val="BF9000"/>
                          </a:solidFill>
                          <a:latin typeface="Montserrat"/>
                          <a:ea typeface="Montserrat"/>
                          <a:cs typeface="Montserrat"/>
                          <a:sym typeface="Montserrat"/>
                        </a:rPr>
                        <a:t>13</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Extended Support</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January 12, 2027</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BF9000"/>
                          </a:solidFill>
                          <a:latin typeface="Montserrat"/>
                          <a:ea typeface="Montserrat"/>
                          <a:cs typeface="Montserrat"/>
                          <a:sym typeface="Montserrat"/>
                        </a:rPr>
                        <a:t>Med</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2019</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lang="en" sz="1000" u="none" cap="none" strike="noStrike">
                          <a:solidFill>
                            <a:srgbClr val="BF9000"/>
                          </a:solidFill>
                          <a:latin typeface="Montserrat"/>
                          <a:ea typeface="Montserrat"/>
                          <a:cs typeface="Montserrat"/>
                          <a:sym typeface="Montserrat"/>
                        </a:rPr>
                        <a:t>0</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Extended Support</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BF9000"/>
                          </a:solidFill>
                          <a:latin typeface="Montserrat Light"/>
                          <a:ea typeface="Montserrat Light"/>
                          <a:cs typeface="Montserrat Light"/>
                          <a:sym typeface="Montserrat Light"/>
                        </a:rPr>
                        <a:t>January 09, 2029</a:t>
                      </a:r>
                      <a:endParaRPr sz="1000" u="none" cap="none" strike="noStrike">
                        <a:solidFill>
                          <a:srgbClr val="BF9000"/>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lang="en" sz="1000" u="none" cap="none" strike="noStrike">
                          <a:solidFill>
                            <a:srgbClr val="BF9000"/>
                          </a:solidFill>
                          <a:latin typeface="Montserrat"/>
                          <a:ea typeface="Montserrat"/>
                          <a:cs typeface="Montserrat"/>
                          <a:sym typeface="Montserrat"/>
                        </a:rPr>
                        <a:t>Med</a:t>
                      </a:r>
                      <a:endParaRPr b="1" sz="1000" u="none" cap="none" strike="noStrike">
                        <a:solidFill>
                          <a:srgbClr val="BF9000"/>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2022</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lang="en" sz="1000" u="none" cap="none" strike="noStrike">
                          <a:solidFill>
                            <a:srgbClr val="2BA333"/>
                          </a:solidFill>
                          <a:latin typeface="Montserrat"/>
                          <a:ea typeface="Montserrat"/>
                          <a:cs typeface="Montserrat"/>
                          <a:sym typeface="Montserrat"/>
                        </a:rPr>
                        <a:t>0</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2BA333"/>
                          </a:solidFill>
                          <a:latin typeface="Montserrat Light"/>
                          <a:ea typeface="Montserrat Light"/>
                          <a:cs typeface="Montserrat Light"/>
                          <a:sym typeface="Montserrat Light"/>
                        </a:rPr>
                        <a:t>Supported until October 13, 2026</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2BA333"/>
                          </a:solidFill>
                          <a:latin typeface="Montserrat Light"/>
                          <a:ea typeface="Montserrat Light"/>
                          <a:cs typeface="Montserrat Light"/>
                          <a:sym typeface="Montserrat Light"/>
                        </a:rPr>
                        <a:t>October 14, 2031</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2BA333"/>
                          </a:solidFill>
                          <a:latin typeface="Montserrat"/>
                          <a:ea typeface="Montserrat"/>
                          <a:cs typeface="Montserrat"/>
                          <a:sym typeface="Montserrat"/>
                        </a:rPr>
                        <a:t>Low</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r>
              <a:tr h="30850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latin typeface="Montserrat"/>
                          <a:ea typeface="Montserrat"/>
                          <a:cs typeface="Montserrat"/>
                          <a:sym typeface="Montserrat"/>
                        </a:rPr>
                        <a:t>2025</a:t>
                      </a:r>
                      <a:endParaRPr b="1" sz="1000" u="none" cap="none" strike="noStrike">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AB31F"/>
                    </a:solidFill>
                  </a:tcPr>
                </a:tc>
                <a:tc>
                  <a:txBody>
                    <a:bodyPr/>
                    <a:lstStyle/>
                    <a:p>
                      <a:pPr indent="0" lvl="0" marL="0" marR="0" rtl="0" algn="ctr">
                        <a:lnSpc>
                          <a:spcPct val="100000"/>
                        </a:lnSpc>
                        <a:spcBef>
                          <a:spcPts val="0"/>
                        </a:spcBef>
                        <a:spcAft>
                          <a:spcPts val="0"/>
                        </a:spcAft>
                        <a:buClr>
                          <a:schemeClr val="dk1"/>
                        </a:buClr>
                        <a:buSzPts val="1500"/>
                        <a:buFont typeface="Arial"/>
                        <a:buNone/>
                      </a:pPr>
                      <a:r>
                        <a:rPr b="1" lang="en" sz="1000" u="none" cap="none" strike="noStrike">
                          <a:solidFill>
                            <a:srgbClr val="2BA333"/>
                          </a:solidFill>
                          <a:latin typeface="Montserrat"/>
                          <a:ea typeface="Montserrat"/>
                          <a:cs typeface="Montserrat"/>
                          <a:sym typeface="Montserrat"/>
                        </a:rPr>
                        <a:t>0</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2BA333"/>
                          </a:solidFill>
                          <a:latin typeface="Montserrat Light"/>
                          <a:ea typeface="Montserrat Light"/>
                          <a:cs typeface="Montserrat Light"/>
                          <a:sym typeface="Montserrat Light"/>
                        </a:rPr>
                        <a:t>Supported until October 9, 2029</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2BA333"/>
                          </a:solidFill>
                          <a:latin typeface="Montserrat Light"/>
                          <a:ea typeface="Montserrat Light"/>
                          <a:cs typeface="Montserrat Light"/>
                          <a:sym typeface="Montserrat Light"/>
                        </a:rPr>
                        <a:t>October 10, 2034</a:t>
                      </a:r>
                      <a:endParaRPr sz="1000" u="none" cap="none" strike="noStrike">
                        <a:solidFill>
                          <a:srgbClr val="2BA333"/>
                        </a:solidFill>
                        <a:latin typeface="Montserrat Light"/>
                        <a:ea typeface="Montserrat Light"/>
                        <a:cs typeface="Montserrat Light"/>
                        <a:sym typeface="Montserrat Ligh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2BA333"/>
                          </a:solidFill>
                          <a:latin typeface="Montserrat"/>
                          <a:ea typeface="Montserrat"/>
                          <a:cs typeface="Montserrat"/>
                          <a:sym typeface="Montserrat"/>
                        </a:rPr>
                        <a:t>Low</a:t>
                      </a:r>
                      <a:endParaRPr b="1" sz="1000" u="none" cap="none" strike="noStrike">
                        <a:solidFill>
                          <a:srgbClr val="2BA333"/>
                        </a:solidFill>
                        <a:latin typeface="Montserrat"/>
                        <a:ea typeface="Montserrat"/>
                        <a:cs typeface="Montserrat"/>
                        <a:sym typeface="Montserrat"/>
                      </a:endParaRPr>
                    </a:p>
                  </a:txBody>
                  <a:tcPr marT="0" marB="0" marR="121875" marL="1218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r>
            </a:tbl>
          </a:graphicData>
        </a:graphic>
      </p:graphicFrame>
      <p:pic>
        <p:nvPicPr>
          <p:cNvPr id="391" name="Google Shape;391;p15"/>
          <p:cNvPicPr preferRelativeResize="0"/>
          <p:nvPr/>
        </p:nvPicPr>
        <p:blipFill rotWithShape="1">
          <a:blip r:embed="rId3">
            <a:alphaModFix/>
          </a:blip>
          <a:srcRect b="0" l="0" r="0" t="0"/>
          <a:stretch/>
        </p:blipFill>
        <p:spPr>
          <a:xfrm>
            <a:off x="7129900" y="664451"/>
            <a:ext cx="1896600" cy="1896600"/>
          </a:xfrm>
          <a:prstGeom prst="rect">
            <a:avLst/>
          </a:prstGeom>
          <a:noFill/>
          <a:ln>
            <a:noFill/>
          </a:ln>
        </p:spPr>
      </p:pic>
      <p:pic>
        <p:nvPicPr>
          <p:cNvPr id="392" name="Google Shape;392;p15"/>
          <p:cNvPicPr preferRelativeResize="0"/>
          <p:nvPr/>
        </p:nvPicPr>
        <p:blipFill rotWithShape="1">
          <a:blip r:embed="rId4">
            <a:alphaModFix/>
          </a:blip>
          <a:srcRect b="0" l="0" r="0" t="0"/>
          <a:stretch/>
        </p:blipFill>
        <p:spPr>
          <a:xfrm>
            <a:off x="7115500" y="2737425"/>
            <a:ext cx="1925400" cy="1925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16"/>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398" name="Google Shape;398;p16"/>
          <p:cNvSpPr txBox="1"/>
          <p:nvPr>
            <p:ph idx="1" type="body"/>
          </p:nvPr>
        </p:nvSpPr>
        <p:spPr>
          <a:xfrm>
            <a:off x="3413021" y="2086569"/>
            <a:ext cx="4812900" cy="1385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solidFill>
                  <a:srgbClr val="FAB41E"/>
                </a:solidFill>
              </a:rPr>
              <a:t>Modernization Options</a:t>
            </a:r>
            <a:endParaRPr>
              <a:solidFill>
                <a:srgbClr val="FAB41E"/>
              </a:solidFill>
            </a:endParaRPr>
          </a:p>
        </p:txBody>
      </p:sp>
      <p:sp>
        <p:nvSpPr>
          <p:cNvPr id="399" name="Google Shape;399;p16"/>
          <p:cNvSpPr txBox="1"/>
          <p:nvPr>
            <p:ph idx="2" type="body"/>
          </p:nvPr>
        </p:nvSpPr>
        <p:spPr>
          <a:xfrm>
            <a:off x="918121" y="1947945"/>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solidFill>
                  <a:srgbClr val="FAB41E"/>
                </a:solidFill>
              </a:rPr>
              <a:t>6.</a:t>
            </a:r>
            <a:endParaRPr>
              <a:solidFill>
                <a:srgbClr val="FAB41E"/>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7"/>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05" name="Google Shape;405;p17"/>
          <p:cNvSpPr txBox="1"/>
          <p:nvPr>
            <p:ph idx="3" type="body"/>
          </p:nvPr>
        </p:nvSpPr>
        <p:spPr>
          <a:xfrm>
            <a:off x="3184425" y="2086575"/>
            <a:ext cx="5668500" cy="1385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1100"/>
              <a:buFont typeface="Arial"/>
              <a:buNone/>
            </a:pPr>
            <a:r>
              <a:rPr lang="en">
                <a:solidFill>
                  <a:srgbClr val="1B1C1E"/>
                </a:solidFill>
              </a:rPr>
              <a:t>Business </a:t>
            </a:r>
            <a:endParaRPr>
              <a:solidFill>
                <a:srgbClr val="1B1C1E"/>
              </a:solidFill>
            </a:endParaRPr>
          </a:p>
          <a:p>
            <a:pPr indent="0" lvl="0" marL="0" rtl="0" algn="l">
              <a:lnSpc>
                <a:spcPct val="100000"/>
              </a:lnSpc>
              <a:spcBef>
                <a:spcPts val="0"/>
              </a:spcBef>
              <a:spcAft>
                <a:spcPts val="0"/>
              </a:spcAft>
              <a:buSzPts val="1100"/>
              <a:buNone/>
            </a:pPr>
            <a:r>
              <a:rPr lang="en">
                <a:solidFill>
                  <a:srgbClr val="1B1C1E"/>
                </a:solidFill>
              </a:rPr>
              <a:t>Value</a:t>
            </a:r>
            <a:endParaRPr>
              <a:solidFill>
                <a:srgbClr val="1B1C1E"/>
              </a:solidFill>
            </a:endParaRPr>
          </a:p>
        </p:txBody>
      </p:sp>
      <p:sp>
        <p:nvSpPr>
          <p:cNvPr id="406" name="Google Shape;406;p17"/>
          <p:cNvSpPr txBox="1"/>
          <p:nvPr>
            <p:ph idx="4" type="body"/>
          </p:nvPr>
        </p:nvSpPr>
        <p:spPr>
          <a:xfrm>
            <a:off x="918121" y="1947945"/>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solidFill>
                  <a:srgbClr val="FAB31F"/>
                </a:solidFill>
              </a:rPr>
              <a:t>7.</a:t>
            </a:r>
            <a:endParaRPr>
              <a:solidFill>
                <a:srgbClr val="FAB31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0" name="Shape 410"/>
        <p:cNvGrpSpPr/>
        <p:nvPr/>
      </p:nvGrpSpPr>
      <p:grpSpPr>
        <a:xfrm>
          <a:off x="0" y="0"/>
          <a:ext cx="0" cy="0"/>
          <a:chOff x="0" y="0"/>
          <a:chExt cx="0" cy="0"/>
        </a:xfrm>
      </p:grpSpPr>
      <p:sp>
        <p:nvSpPr>
          <p:cNvPr id="411" name="Google Shape;411;p18"/>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Zombie Server Analysis</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rPr i="1" lang="en" sz="1400">
                <a:solidFill>
                  <a:srgbClr val="D9D9D9"/>
                </a:solidFill>
              </a:rPr>
              <a:t>Servers that are on, but contain &lt; 20% usage</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412" name="Google Shape;412;p18"/>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pic>
        <p:nvPicPr>
          <p:cNvPr id="413" name="Google Shape;413;p18"/>
          <p:cNvPicPr preferRelativeResize="0"/>
          <p:nvPr/>
        </p:nvPicPr>
        <p:blipFill rotWithShape="1">
          <a:blip r:embed="rId3">
            <a:alphaModFix/>
          </a:blip>
          <a:srcRect b="0" l="0" r="0" t="0"/>
          <a:stretch/>
        </p:blipFill>
        <p:spPr>
          <a:xfrm>
            <a:off x="352300" y="728650"/>
            <a:ext cx="5407500" cy="3862500"/>
          </a:xfrm>
          <a:prstGeom prst="rect">
            <a:avLst/>
          </a:prstGeom>
          <a:noFill/>
          <a:ln>
            <a:noFill/>
          </a:ln>
        </p:spPr>
      </p:pic>
      <p:sp>
        <p:nvSpPr>
          <p:cNvPr id="414" name="Google Shape;414;p18"/>
          <p:cNvSpPr txBox="1"/>
          <p:nvPr/>
        </p:nvSpPr>
        <p:spPr>
          <a:xfrm>
            <a:off x="6506425" y="938500"/>
            <a:ext cx="2409300" cy="1225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4500" u="none" cap="none" strike="noStrike">
                <a:solidFill>
                  <a:schemeClr val="dk1"/>
                </a:solidFill>
                <a:latin typeface="Montserrat"/>
                <a:ea typeface="Montserrat"/>
                <a:cs typeface="Montserrat"/>
                <a:sym typeface="Montserrat"/>
              </a:rPr>
              <a:t>128</a:t>
            </a:r>
            <a:endParaRPr b="1" i="0" sz="45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Servers with less than 20% usage</a:t>
            </a:r>
            <a:endParaRPr b="0" i="0" sz="1100" u="none" cap="none" strike="noStrike">
              <a:solidFill>
                <a:srgbClr val="000000"/>
              </a:solidFill>
              <a:latin typeface="Montserrat"/>
              <a:ea typeface="Montserrat"/>
              <a:cs typeface="Montserrat"/>
              <a:sym typeface="Montserrat"/>
            </a:endParaRPr>
          </a:p>
        </p:txBody>
      </p:sp>
      <p:sp>
        <p:nvSpPr>
          <p:cNvPr id="415" name="Google Shape;415;p18"/>
          <p:cNvSpPr txBox="1"/>
          <p:nvPr/>
        </p:nvSpPr>
        <p:spPr>
          <a:xfrm>
            <a:off x="6363025" y="3445525"/>
            <a:ext cx="2585100" cy="12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Montserrat"/>
                <a:ea typeface="Montserrat"/>
                <a:cs typeface="Montserrat"/>
                <a:sym typeface="Montserrat"/>
              </a:rPr>
              <a:t>NOTE</a:t>
            </a:r>
            <a:r>
              <a:rPr b="0" i="0" lang="en" sz="900" u="none" cap="none" strike="noStrike">
                <a:solidFill>
                  <a:schemeClr val="dk1"/>
                </a:solidFill>
                <a:latin typeface="Montserrat"/>
                <a:ea typeface="Montserrat"/>
                <a:cs typeface="Montserrat"/>
                <a:sym typeface="Montserrat"/>
              </a:rPr>
              <a:t>: Cloudamize identified these as Zombie servers based on the fact that they are running with extremely low usage. We highly suggest examining the server’s role to validate and justify the server cost in Azure VM in order to confirm that they can be safely shutdown without impacting day-to-day operations.</a:t>
            </a:r>
            <a:endParaRPr b="0" i="0" sz="11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9" name="Shape 419"/>
        <p:cNvGrpSpPr/>
        <p:nvPr/>
      </p:nvGrpSpPr>
      <p:grpSpPr>
        <a:xfrm>
          <a:off x="0" y="0"/>
          <a:ext cx="0" cy="0"/>
          <a:chOff x="0" y="0"/>
          <a:chExt cx="0" cy="0"/>
        </a:xfrm>
      </p:grpSpPr>
      <p:sp>
        <p:nvSpPr>
          <p:cNvPr id="420" name="Google Shape;420;p19"/>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Top Zombie Servers </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rPr i="1" lang="en" sz="1400">
                <a:solidFill>
                  <a:srgbClr val="D9D9D9"/>
                </a:solidFill>
              </a:rPr>
              <a:t>Servers that are on, but contain &lt; 20% usage</a:t>
            </a:r>
            <a:endParaRPr i="1" sz="1400">
              <a:solidFill>
                <a:srgbClr val="D9D9D9"/>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421" name="Google Shape;421;p19"/>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22" name="Google Shape;422;p19"/>
          <p:cNvSpPr txBox="1"/>
          <p:nvPr/>
        </p:nvSpPr>
        <p:spPr>
          <a:xfrm>
            <a:off x="6330050" y="2366425"/>
            <a:ext cx="2718600" cy="1764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rgbClr val="000000"/>
                </a:solidFill>
                <a:latin typeface="Montserrat"/>
                <a:ea typeface="Montserrat"/>
                <a:cs typeface="Montserrat"/>
                <a:sym typeface="Montserrat"/>
              </a:rPr>
              <a:t>Next Steps</a:t>
            </a:r>
            <a:endParaRPr b="0" i="0" sz="900" u="none" cap="none" strike="noStrike">
              <a:solidFill>
                <a:srgbClr val="000000"/>
              </a:solidFill>
              <a:latin typeface="Montserrat"/>
              <a:ea typeface="Montserrat"/>
              <a:cs typeface="Montserrat"/>
              <a:sym typeface="Montserrat"/>
            </a:endParaRPr>
          </a:p>
          <a:p>
            <a:pPr indent="-171450" lvl="0" marL="285750" marR="0" rtl="0" algn="l">
              <a:lnSpc>
                <a:spcPct val="115000"/>
              </a:lnSpc>
              <a:spcBef>
                <a:spcPts val="0"/>
              </a:spcBef>
              <a:spcAft>
                <a:spcPts val="0"/>
              </a:spcAft>
              <a:buClr>
                <a:srgbClr val="000000"/>
              </a:buClr>
              <a:buSzPts val="900"/>
              <a:buFont typeface="Montserrat"/>
              <a:buChar char="●"/>
            </a:pPr>
            <a:r>
              <a:rPr b="0" i="0" lang="en" sz="900" u="none" cap="none" strike="noStrike">
                <a:solidFill>
                  <a:srgbClr val="000000"/>
                </a:solidFill>
                <a:latin typeface="Montserrat"/>
                <a:ea typeface="Montserrat"/>
                <a:cs typeface="Montserrat"/>
                <a:sym typeface="Montserrat"/>
              </a:rPr>
              <a:t>Investigate &amp; confirm whether these are truly unused servers. The Cloudamize Plan component can be used to review all application dependencies on a server.</a:t>
            </a:r>
            <a:endParaRPr b="0" i="0" sz="900" u="none" cap="none" strike="noStrike">
              <a:solidFill>
                <a:srgbClr val="000000"/>
              </a:solidFill>
              <a:latin typeface="Montserrat"/>
              <a:ea typeface="Montserrat"/>
              <a:cs typeface="Montserrat"/>
              <a:sym typeface="Montserrat"/>
            </a:endParaRPr>
          </a:p>
          <a:p>
            <a:pPr indent="-171450" lvl="0" marL="285750" marR="0" rtl="0" algn="l">
              <a:lnSpc>
                <a:spcPct val="115000"/>
              </a:lnSpc>
              <a:spcBef>
                <a:spcPts val="0"/>
              </a:spcBef>
              <a:spcAft>
                <a:spcPts val="0"/>
              </a:spcAft>
              <a:buClr>
                <a:srgbClr val="000000"/>
              </a:buClr>
              <a:buSzPts val="900"/>
              <a:buFont typeface="Montserrat"/>
              <a:buChar char="●"/>
            </a:pPr>
            <a:r>
              <a:rPr b="0" i="0" lang="en" sz="900" u="none" cap="none" strike="noStrike">
                <a:solidFill>
                  <a:srgbClr val="000000"/>
                </a:solidFill>
                <a:latin typeface="Montserrat"/>
                <a:ea typeface="Montserrat"/>
                <a:cs typeface="Montserrat"/>
                <a:sym typeface="Montserrat"/>
              </a:rPr>
              <a:t>If you’re interested in an updated Cloudamize TCO, you can remove the instances from the assessment scope in the settings page.</a:t>
            </a:r>
            <a:endParaRPr b="0" i="0" sz="900" u="none" cap="none" strike="noStrike">
              <a:solidFill>
                <a:srgbClr val="000000"/>
              </a:solidFill>
              <a:latin typeface="Montserrat"/>
              <a:ea typeface="Montserrat"/>
              <a:cs typeface="Montserrat"/>
              <a:sym typeface="Montserrat"/>
            </a:endParaRPr>
          </a:p>
        </p:txBody>
      </p:sp>
      <p:pic>
        <p:nvPicPr>
          <p:cNvPr id="423" name="Google Shape;423;p19"/>
          <p:cNvPicPr preferRelativeResize="0"/>
          <p:nvPr/>
        </p:nvPicPr>
        <p:blipFill rotWithShape="1">
          <a:blip r:embed="rId3">
            <a:alphaModFix/>
          </a:blip>
          <a:srcRect b="0" l="0" r="0" t="0"/>
          <a:stretch/>
        </p:blipFill>
        <p:spPr>
          <a:xfrm>
            <a:off x="280535" y="728650"/>
            <a:ext cx="5539380" cy="3956700"/>
          </a:xfrm>
          <a:prstGeom prst="rect">
            <a:avLst/>
          </a:prstGeom>
          <a:noFill/>
          <a:ln>
            <a:noFill/>
          </a:ln>
        </p:spPr>
      </p:pic>
      <p:sp>
        <p:nvSpPr>
          <p:cNvPr id="424" name="Google Shape;424;p19"/>
          <p:cNvSpPr txBox="1"/>
          <p:nvPr/>
        </p:nvSpPr>
        <p:spPr>
          <a:xfrm>
            <a:off x="6506425" y="938500"/>
            <a:ext cx="2409300" cy="1225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4500" u="none" cap="none" strike="noStrike">
                <a:solidFill>
                  <a:schemeClr val="dk1"/>
                </a:solidFill>
                <a:latin typeface="Montserrat"/>
                <a:ea typeface="Montserrat"/>
                <a:cs typeface="Montserrat"/>
                <a:sym typeface="Montserrat"/>
              </a:rPr>
              <a:t>$168K</a:t>
            </a:r>
            <a:endParaRPr b="1" i="0" sz="4500"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Potential on-Demand Savings within the 0-20% usage group</a:t>
            </a:r>
            <a:endParaRPr b="0" i="0" sz="1100" u="none" cap="none" strike="noStrike">
              <a:solidFill>
                <a:srgbClr val="000000"/>
              </a:solidFill>
              <a:latin typeface="Montserrat"/>
              <a:ea typeface="Montserrat"/>
              <a:cs typeface="Montserrat"/>
              <a:sym typeface="Montserrat"/>
            </a:endParaRPr>
          </a:p>
        </p:txBody>
      </p:sp>
      <p:sp>
        <p:nvSpPr>
          <p:cNvPr id="425" name="Google Shape;425;p19"/>
          <p:cNvSpPr/>
          <p:nvPr/>
        </p:nvSpPr>
        <p:spPr>
          <a:xfrm>
            <a:off x="1332706" y="1482025"/>
            <a:ext cx="1346700" cy="26493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Montserrat"/>
                <a:ea typeface="Montserrat"/>
                <a:cs typeface="Montserrat"/>
                <a:sym typeface="Montserrat"/>
              </a:rPr>
              <a:t>Names Removed from Example Deck</a:t>
            </a:r>
            <a:endParaRPr b="0" i="0" sz="1400" u="none" cap="none" strike="noStrike">
              <a:solidFill>
                <a:srgbClr val="FFFFFF"/>
              </a:solidFill>
              <a:latin typeface="Montserrat"/>
              <a:ea typeface="Montserrat"/>
              <a:cs typeface="Montserrat"/>
              <a:sym typeface="Montserrat"/>
            </a:endParaRPr>
          </a:p>
        </p:txBody>
      </p:sp>
      <p:sp>
        <p:nvSpPr>
          <p:cNvPr id="426" name="Google Shape;426;p19"/>
          <p:cNvSpPr/>
          <p:nvPr/>
        </p:nvSpPr>
        <p:spPr>
          <a:xfrm>
            <a:off x="486750" y="3641950"/>
            <a:ext cx="895200" cy="278100"/>
          </a:xfrm>
          <a:prstGeom prst="rect">
            <a:avLst/>
          </a:prstGeom>
          <a:solidFill>
            <a:srgbClr val="1B1C1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21"/>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36" name="Google Shape;436;p21"/>
          <p:cNvSpPr txBox="1"/>
          <p:nvPr>
            <p:ph idx="3" type="body"/>
          </p:nvPr>
        </p:nvSpPr>
        <p:spPr>
          <a:xfrm>
            <a:off x="2961625" y="1781775"/>
            <a:ext cx="5891400" cy="2078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solidFill>
                  <a:srgbClr val="1B1C1E"/>
                </a:solidFill>
              </a:rPr>
              <a:t>Appendix: Using Cloudamize to help with the Next Steps </a:t>
            </a:r>
            <a:endParaRPr>
              <a:solidFill>
                <a:srgbClr val="1B1C1E"/>
              </a:solidFill>
            </a:endParaRPr>
          </a:p>
        </p:txBody>
      </p:sp>
      <p:sp>
        <p:nvSpPr>
          <p:cNvPr id="437" name="Google Shape;437;p21"/>
          <p:cNvSpPr txBox="1"/>
          <p:nvPr>
            <p:ph idx="4" type="body"/>
          </p:nvPr>
        </p:nvSpPr>
        <p:spPr>
          <a:xfrm>
            <a:off x="918121" y="1947945"/>
            <a:ext cx="14358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solidFill>
                  <a:srgbClr val="FAB31F"/>
                </a:solidFill>
              </a:rPr>
              <a:t>A.</a:t>
            </a:r>
            <a:endParaRPr>
              <a:solidFill>
                <a:srgbClr val="FAB31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22"/>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43" name="Google Shape;443;p22"/>
          <p:cNvSpPr txBox="1"/>
          <p:nvPr>
            <p:ph idx="4294967295" type="title"/>
          </p:nvPr>
        </p:nvSpPr>
        <p:spPr>
          <a:xfrm>
            <a:off x="160951" y="142350"/>
            <a:ext cx="5250300" cy="332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1"/>
              </a:buClr>
              <a:buSzPts val="4200"/>
              <a:buFont typeface="Montserrat Light"/>
              <a:buNone/>
            </a:pPr>
            <a:r>
              <a:rPr lang="en" sz="2400"/>
              <a:t>Platform Overview</a:t>
            </a:r>
            <a:endParaRPr sz="2400"/>
          </a:p>
        </p:txBody>
      </p:sp>
      <p:sp>
        <p:nvSpPr>
          <p:cNvPr id="444" name="Google Shape;444;p22"/>
          <p:cNvSpPr/>
          <p:nvPr/>
        </p:nvSpPr>
        <p:spPr>
          <a:xfrm>
            <a:off x="2175100" y="3433350"/>
            <a:ext cx="2014200" cy="1285500"/>
          </a:xfrm>
          <a:prstGeom prst="wedgeRectCallout">
            <a:avLst>
              <a:gd fmla="val 33162" name="adj1"/>
              <a:gd fmla="val -72826" name="adj2"/>
            </a:avLst>
          </a:prstGeom>
          <a:solidFill>
            <a:srgbClr val="FAB31F"/>
          </a:solidFill>
          <a:ln cap="flat" cmpd="sng" w="9525">
            <a:solidFill>
              <a:srgbClr val="FAB31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After tagging your customer business applications, use the new Application Catalogue to add meaningful metadata &amp; context</a:t>
            </a:r>
            <a:endParaRPr b="0" i="0" sz="1100" u="none" cap="none" strike="noStrike">
              <a:solidFill>
                <a:srgbClr val="000000"/>
              </a:solidFill>
              <a:latin typeface="Montserrat"/>
              <a:ea typeface="Montserrat"/>
              <a:cs typeface="Montserrat"/>
              <a:sym typeface="Montserrat"/>
            </a:endParaRPr>
          </a:p>
        </p:txBody>
      </p:sp>
      <p:sp>
        <p:nvSpPr>
          <p:cNvPr id="445" name="Google Shape;445;p22"/>
          <p:cNvSpPr/>
          <p:nvPr/>
        </p:nvSpPr>
        <p:spPr>
          <a:xfrm>
            <a:off x="6927150" y="3433350"/>
            <a:ext cx="1743000" cy="1285500"/>
          </a:xfrm>
          <a:prstGeom prst="wedgeRectCallout">
            <a:avLst>
              <a:gd fmla="val -33911" name="adj1"/>
              <a:gd fmla="val -72911" name="adj2"/>
            </a:avLst>
          </a:prstGeom>
          <a:solidFill>
            <a:srgbClr val="FAB31F"/>
          </a:solidFill>
          <a:ln cap="flat" cmpd="sng" w="9525">
            <a:solidFill>
              <a:srgbClr val="FAB31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Need help planning the end-to-end migration activities? Cloudamize Runbooks (beta) are now available!</a:t>
            </a:r>
            <a:endParaRPr b="0" i="0" sz="1100" u="none" cap="none" strike="noStrike">
              <a:solidFill>
                <a:srgbClr val="000000"/>
              </a:solidFill>
              <a:latin typeface="Montserrat"/>
              <a:ea typeface="Montserrat"/>
              <a:cs typeface="Montserrat"/>
              <a:sym typeface="Montserrat"/>
            </a:endParaRPr>
          </a:p>
        </p:txBody>
      </p:sp>
      <p:sp>
        <p:nvSpPr>
          <p:cNvPr id="446" name="Google Shape;446;p22"/>
          <p:cNvSpPr txBox="1"/>
          <p:nvPr/>
        </p:nvSpPr>
        <p:spPr>
          <a:xfrm>
            <a:off x="171953" y="474750"/>
            <a:ext cx="4161900" cy="2634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1400"/>
              <a:buFont typeface="Arial"/>
              <a:buNone/>
            </a:pPr>
            <a:r>
              <a:rPr b="0" i="1" lang="en" sz="1400" u="none" cap="none" strike="noStrike">
                <a:solidFill>
                  <a:srgbClr val="666666"/>
                </a:solidFill>
                <a:latin typeface="Montserrat"/>
                <a:ea typeface="Montserrat"/>
                <a:cs typeface="Montserrat"/>
                <a:sym typeface="Montserrat"/>
              </a:rPr>
              <a:t>See following slides for more information</a:t>
            </a:r>
            <a:endParaRPr b="0" i="1" sz="1400" u="none" cap="none" strike="noStrike">
              <a:solidFill>
                <a:srgbClr val="666666"/>
              </a:solidFill>
              <a:latin typeface="Montserrat"/>
              <a:ea typeface="Montserrat"/>
              <a:cs typeface="Montserrat"/>
              <a:sym typeface="Montserrat"/>
            </a:endParaRPr>
          </a:p>
        </p:txBody>
      </p:sp>
      <p:sp>
        <p:nvSpPr>
          <p:cNvPr id="447" name="Google Shape;447;p22"/>
          <p:cNvSpPr txBox="1"/>
          <p:nvPr/>
        </p:nvSpPr>
        <p:spPr>
          <a:xfrm>
            <a:off x="10450" y="2024850"/>
            <a:ext cx="1493100" cy="1384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FFFFFF"/>
                </a:solidFill>
                <a:latin typeface="Montserrat"/>
                <a:ea typeface="Montserrat"/>
                <a:cs typeface="Montserrat"/>
                <a:sym typeface="Montserrat"/>
              </a:rPr>
              <a:t>DISCOVER</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D9D9D9"/>
                </a:solidFill>
                <a:latin typeface="Montserrat"/>
                <a:ea typeface="Montserrat"/>
                <a:cs typeface="Montserrat"/>
                <a:sym typeface="Montserrat"/>
              </a:rPr>
              <a:t>3 standard data collection methods plus advanced SQL telemetry collection. Now including NetApp integration!</a:t>
            </a:r>
            <a:endParaRPr b="0" i="0" sz="800" u="none" cap="none" strike="noStrike">
              <a:solidFill>
                <a:srgbClr val="D9D9D9"/>
              </a:solidFill>
              <a:latin typeface="Montserrat"/>
              <a:ea typeface="Montserrat"/>
              <a:cs typeface="Montserrat"/>
              <a:sym typeface="Montserrat"/>
            </a:endParaRPr>
          </a:p>
        </p:txBody>
      </p:sp>
      <p:sp>
        <p:nvSpPr>
          <p:cNvPr id="448" name="Google Shape;448;p22"/>
          <p:cNvSpPr txBox="1"/>
          <p:nvPr/>
        </p:nvSpPr>
        <p:spPr>
          <a:xfrm>
            <a:off x="3035959" y="2024850"/>
            <a:ext cx="1392300" cy="1384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FFFFFF"/>
                </a:solidFill>
                <a:latin typeface="Montserrat"/>
                <a:ea typeface="Montserrat"/>
                <a:cs typeface="Montserrat"/>
                <a:sym typeface="Montserrat"/>
              </a:rPr>
              <a:t>PLAN</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D9D9D9"/>
                </a:solidFill>
                <a:latin typeface="Montserrat"/>
                <a:ea typeface="Montserrat"/>
                <a:cs typeface="Montserrat"/>
                <a:sym typeface="Montserrat"/>
              </a:rPr>
              <a:t>Explore application &amp; server dependencies to intelligently group by Application, Wave, or 7R.</a:t>
            </a:r>
            <a:endParaRPr b="0" i="0" sz="800" u="none" cap="none" strike="noStrike">
              <a:solidFill>
                <a:srgbClr val="D9D9D9"/>
              </a:solidFill>
              <a:latin typeface="Montserrat"/>
              <a:ea typeface="Montserrat"/>
              <a:cs typeface="Montserrat"/>
              <a:sym typeface="Montserrat"/>
            </a:endParaRPr>
          </a:p>
        </p:txBody>
      </p:sp>
      <p:sp>
        <p:nvSpPr>
          <p:cNvPr id="449" name="Google Shape;449;p22"/>
          <p:cNvSpPr txBox="1"/>
          <p:nvPr/>
        </p:nvSpPr>
        <p:spPr>
          <a:xfrm>
            <a:off x="4539898" y="2024850"/>
            <a:ext cx="1392300" cy="1384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FFFFFF"/>
                </a:solidFill>
                <a:latin typeface="Montserrat"/>
                <a:ea typeface="Montserrat"/>
                <a:cs typeface="Montserrat"/>
                <a:sym typeface="Montserrat"/>
              </a:rPr>
              <a:t>MIGRATE</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D9D9D9"/>
                </a:solidFill>
                <a:latin typeface="Montserrat"/>
                <a:ea typeface="Montserrat"/>
                <a:cs typeface="Montserrat"/>
                <a:sym typeface="Montserrat"/>
              </a:rPr>
              <a:t>Connect to the Cloud, Replicate Servers, and Apply Right-Sizing, all from within Cloudamize.</a:t>
            </a:r>
            <a:endParaRPr b="0" i="0" sz="800" u="none" cap="none" strike="noStrike">
              <a:solidFill>
                <a:srgbClr val="D9D9D9"/>
              </a:solidFill>
              <a:latin typeface="Montserrat"/>
              <a:ea typeface="Montserrat"/>
              <a:cs typeface="Montserrat"/>
              <a:sym typeface="Montserrat"/>
            </a:endParaRPr>
          </a:p>
        </p:txBody>
      </p:sp>
      <p:sp>
        <p:nvSpPr>
          <p:cNvPr id="450" name="Google Shape;450;p22"/>
          <p:cNvSpPr txBox="1"/>
          <p:nvPr/>
        </p:nvSpPr>
        <p:spPr>
          <a:xfrm>
            <a:off x="1542711" y="2024850"/>
            <a:ext cx="1444500" cy="1384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FFFFFF"/>
                </a:solidFill>
                <a:latin typeface="Montserrat"/>
                <a:ea typeface="Montserrat"/>
                <a:cs typeface="Montserrat"/>
                <a:sym typeface="Montserrat"/>
              </a:rPr>
              <a:t>ANALYZE</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D9D9D9"/>
                </a:solidFill>
                <a:latin typeface="Montserrat"/>
                <a:ea typeface="Montserrat"/>
                <a:cs typeface="Montserrat"/>
                <a:sym typeface="Montserrat"/>
              </a:rPr>
              <a:t>Explore various TCO plans, or create your own custom plan, to reduce your lift-&amp;-shift cost by &gt;50%.</a:t>
            </a:r>
            <a:endParaRPr b="0" i="0" sz="800" u="none" cap="none" strike="noStrike">
              <a:solidFill>
                <a:srgbClr val="D9D9D9"/>
              </a:solidFill>
              <a:latin typeface="Montserrat"/>
              <a:ea typeface="Montserrat"/>
              <a:cs typeface="Montserrat"/>
              <a:sym typeface="Montserrat"/>
            </a:endParaRPr>
          </a:p>
        </p:txBody>
      </p:sp>
      <p:sp>
        <p:nvSpPr>
          <p:cNvPr id="451" name="Google Shape;451;p22"/>
          <p:cNvSpPr txBox="1"/>
          <p:nvPr/>
        </p:nvSpPr>
        <p:spPr>
          <a:xfrm>
            <a:off x="7653125" y="2024850"/>
            <a:ext cx="1444500" cy="1384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FFFFFF"/>
                </a:solidFill>
                <a:latin typeface="Montserrat"/>
                <a:ea typeface="Montserrat"/>
                <a:cs typeface="Montserrat"/>
                <a:sym typeface="Montserrat"/>
              </a:rPr>
              <a:t>MODERNIZE</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D9D9D9"/>
                </a:solidFill>
                <a:latin typeface="Montserrat"/>
                <a:ea typeface="Montserrat"/>
                <a:cs typeface="Montserrat"/>
                <a:sym typeface="Montserrat"/>
              </a:rPr>
              <a:t>Continuous in-cloud real-time modernization recommendations as you continue to grow your cloud estate.</a:t>
            </a:r>
            <a:endParaRPr b="0" i="0" sz="800" u="none" cap="none" strike="noStrike">
              <a:solidFill>
                <a:srgbClr val="D9D9D9"/>
              </a:solidFill>
              <a:latin typeface="Montserrat"/>
              <a:ea typeface="Montserrat"/>
              <a:cs typeface="Montserrat"/>
              <a:sym typeface="Montserrat"/>
            </a:endParaRPr>
          </a:p>
        </p:txBody>
      </p:sp>
      <p:pic>
        <p:nvPicPr>
          <p:cNvPr id="452" name="Google Shape;452;p22"/>
          <p:cNvPicPr preferRelativeResize="0"/>
          <p:nvPr/>
        </p:nvPicPr>
        <p:blipFill rotWithShape="1">
          <a:blip r:embed="rId3">
            <a:alphaModFix/>
          </a:blip>
          <a:srcRect b="0" l="0" r="0" t="0"/>
          <a:stretch/>
        </p:blipFill>
        <p:spPr>
          <a:xfrm>
            <a:off x="1807750" y="1021600"/>
            <a:ext cx="914400" cy="914400"/>
          </a:xfrm>
          <a:prstGeom prst="rect">
            <a:avLst/>
          </a:prstGeom>
          <a:noFill/>
          <a:ln>
            <a:noFill/>
          </a:ln>
        </p:spPr>
      </p:pic>
      <p:pic>
        <p:nvPicPr>
          <p:cNvPr id="453" name="Google Shape;453;p22"/>
          <p:cNvPicPr preferRelativeResize="0"/>
          <p:nvPr/>
        </p:nvPicPr>
        <p:blipFill rotWithShape="1">
          <a:blip r:embed="rId4">
            <a:alphaModFix/>
          </a:blip>
          <a:srcRect b="0" l="0" r="0" t="0"/>
          <a:stretch/>
        </p:blipFill>
        <p:spPr>
          <a:xfrm>
            <a:off x="299800" y="1021600"/>
            <a:ext cx="914400" cy="914400"/>
          </a:xfrm>
          <a:prstGeom prst="rect">
            <a:avLst/>
          </a:prstGeom>
          <a:noFill/>
          <a:ln>
            <a:noFill/>
          </a:ln>
        </p:spPr>
      </p:pic>
      <p:pic>
        <p:nvPicPr>
          <p:cNvPr id="454" name="Google Shape;454;p22"/>
          <p:cNvPicPr preferRelativeResize="0"/>
          <p:nvPr/>
        </p:nvPicPr>
        <p:blipFill rotWithShape="1">
          <a:blip r:embed="rId5">
            <a:alphaModFix/>
          </a:blip>
          <a:srcRect b="0" l="0" r="0" t="0"/>
          <a:stretch/>
        </p:blipFill>
        <p:spPr>
          <a:xfrm>
            <a:off x="3274900" y="1021600"/>
            <a:ext cx="914400" cy="914400"/>
          </a:xfrm>
          <a:prstGeom prst="rect">
            <a:avLst/>
          </a:prstGeom>
          <a:noFill/>
          <a:ln>
            <a:noFill/>
          </a:ln>
        </p:spPr>
      </p:pic>
      <p:pic>
        <p:nvPicPr>
          <p:cNvPr id="455" name="Google Shape;455;p22"/>
          <p:cNvPicPr preferRelativeResize="0"/>
          <p:nvPr/>
        </p:nvPicPr>
        <p:blipFill rotWithShape="1">
          <a:blip r:embed="rId6">
            <a:alphaModFix/>
          </a:blip>
          <a:srcRect b="0" l="0" r="0" t="0"/>
          <a:stretch/>
        </p:blipFill>
        <p:spPr>
          <a:xfrm>
            <a:off x="4778850" y="1021600"/>
            <a:ext cx="914400" cy="914400"/>
          </a:xfrm>
          <a:prstGeom prst="rect">
            <a:avLst/>
          </a:prstGeom>
          <a:noFill/>
          <a:ln>
            <a:noFill/>
          </a:ln>
        </p:spPr>
      </p:pic>
      <p:pic>
        <p:nvPicPr>
          <p:cNvPr id="456" name="Google Shape;456;p22"/>
          <p:cNvPicPr preferRelativeResize="0"/>
          <p:nvPr/>
        </p:nvPicPr>
        <p:blipFill rotWithShape="1">
          <a:blip r:embed="rId7">
            <a:alphaModFix/>
          </a:blip>
          <a:srcRect b="0" l="0" r="0" t="0"/>
          <a:stretch/>
        </p:blipFill>
        <p:spPr>
          <a:xfrm>
            <a:off x="7918175" y="1021600"/>
            <a:ext cx="914400" cy="914400"/>
          </a:xfrm>
          <a:prstGeom prst="rect">
            <a:avLst/>
          </a:prstGeom>
          <a:noFill/>
          <a:ln>
            <a:noFill/>
          </a:ln>
        </p:spPr>
      </p:pic>
      <p:sp>
        <p:nvSpPr>
          <p:cNvPr id="457" name="Google Shape;457;p22"/>
          <p:cNvSpPr txBox="1"/>
          <p:nvPr/>
        </p:nvSpPr>
        <p:spPr>
          <a:xfrm>
            <a:off x="6096510" y="2024850"/>
            <a:ext cx="1392300" cy="1384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FFFFFF"/>
                </a:solidFill>
                <a:latin typeface="Montserrat"/>
                <a:ea typeface="Montserrat"/>
                <a:cs typeface="Montserrat"/>
                <a:sym typeface="Montserrat"/>
              </a:rPr>
              <a:t>MANAGE</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D9D9D9"/>
                </a:solidFill>
                <a:latin typeface="Montserrat"/>
                <a:ea typeface="Montserrat"/>
                <a:cs typeface="Montserrat"/>
                <a:sym typeface="Montserrat"/>
              </a:rPr>
              <a:t>Orchestrate all of your team’s assessment, planning, and migration activities with Runbooks.</a:t>
            </a:r>
            <a:endParaRPr b="0" i="0" sz="800" u="none" cap="none" strike="noStrike">
              <a:solidFill>
                <a:srgbClr val="D9D9D9"/>
              </a:solidFill>
              <a:latin typeface="Montserrat"/>
              <a:ea typeface="Montserrat"/>
              <a:cs typeface="Montserrat"/>
              <a:sym typeface="Montserrat"/>
            </a:endParaRPr>
          </a:p>
        </p:txBody>
      </p:sp>
      <p:pic>
        <p:nvPicPr>
          <p:cNvPr id="458" name="Google Shape;458;p22" title="Cloudamize-Runbooks.png"/>
          <p:cNvPicPr preferRelativeResize="0"/>
          <p:nvPr/>
        </p:nvPicPr>
        <p:blipFill rotWithShape="1">
          <a:blip r:embed="rId8">
            <a:alphaModFix/>
          </a:blip>
          <a:srcRect b="0" l="0" r="0" t="0"/>
          <a:stretch/>
        </p:blipFill>
        <p:spPr>
          <a:xfrm>
            <a:off x="6335450" y="1021600"/>
            <a:ext cx="914400" cy="914400"/>
          </a:xfrm>
          <a:prstGeom prst="rect">
            <a:avLst/>
          </a:prstGeom>
          <a:noFill/>
          <a:ln>
            <a:noFill/>
          </a:ln>
        </p:spPr>
      </p:pic>
      <p:sp>
        <p:nvSpPr>
          <p:cNvPr id="459" name="Google Shape;459;p22"/>
          <p:cNvSpPr/>
          <p:nvPr/>
        </p:nvSpPr>
        <p:spPr>
          <a:xfrm>
            <a:off x="4566225" y="853300"/>
            <a:ext cx="1392300" cy="2705400"/>
          </a:xfrm>
          <a:prstGeom prst="rect">
            <a:avLst/>
          </a:prstGeom>
          <a:solidFill>
            <a:srgbClr val="1C1D1E">
              <a:alpha val="69020"/>
            </a:srgbClr>
          </a:solid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FAB31E"/>
                </a:solidFill>
                <a:latin typeface="Montserrat"/>
                <a:ea typeface="Montserrat"/>
                <a:cs typeface="Montserrat"/>
                <a:sym typeface="Montserrat"/>
              </a:rPr>
              <a:t>Azure Support Coming Soon!</a:t>
            </a:r>
            <a:endParaRPr b="0" i="0" sz="1100" u="none" cap="none" strike="noStrike">
              <a:solidFill>
                <a:srgbClr val="FAB31E"/>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23"/>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65" name="Google Shape;465;p23"/>
          <p:cNvSpPr txBox="1"/>
          <p:nvPr>
            <p:ph idx="3" type="body"/>
          </p:nvPr>
        </p:nvSpPr>
        <p:spPr>
          <a:xfrm>
            <a:off x="3184425" y="2238975"/>
            <a:ext cx="5173800" cy="692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solidFill>
                  <a:srgbClr val="1B1C1E"/>
                </a:solidFill>
              </a:rPr>
              <a:t>PLAN</a:t>
            </a:r>
            <a:endParaRPr>
              <a:solidFill>
                <a:srgbClr val="1B1C1E"/>
              </a:solidFill>
            </a:endParaRPr>
          </a:p>
        </p:txBody>
      </p:sp>
      <p:sp>
        <p:nvSpPr>
          <p:cNvPr id="466" name="Google Shape;466;p23"/>
          <p:cNvSpPr txBox="1"/>
          <p:nvPr>
            <p:ph idx="4" type="body"/>
          </p:nvPr>
        </p:nvSpPr>
        <p:spPr>
          <a:xfrm>
            <a:off x="918125" y="1947950"/>
            <a:ext cx="18861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solidFill>
                  <a:srgbClr val="FAB31F"/>
                </a:solidFill>
              </a:rPr>
              <a:t>A1.</a:t>
            </a:r>
            <a:endParaRPr>
              <a:solidFill>
                <a:srgbClr val="FAB31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0" name="Shape 470"/>
        <p:cNvGrpSpPr/>
        <p:nvPr/>
      </p:nvGrpSpPr>
      <p:grpSpPr>
        <a:xfrm>
          <a:off x="0" y="0"/>
          <a:ext cx="0" cy="0"/>
          <a:chOff x="0" y="0"/>
          <a:chExt cx="0" cy="0"/>
        </a:xfrm>
      </p:grpSpPr>
      <p:sp>
        <p:nvSpPr>
          <p:cNvPr id="471" name="Google Shape;471;p24"/>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72" name="Google Shape;472;p24"/>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Wave, 7R, &amp; Application Tagging</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pic>
        <p:nvPicPr>
          <p:cNvPr id="473" name="Google Shape;473;p24"/>
          <p:cNvPicPr preferRelativeResize="0"/>
          <p:nvPr/>
        </p:nvPicPr>
        <p:blipFill rotWithShape="1">
          <a:blip r:embed="rId3">
            <a:alphaModFix/>
          </a:blip>
          <a:srcRect b="0" l="0" r="0" t="0"/>
          <a:stretch/>
        </p:blipFill>
        <p:spPr>
          <a:xfrm>
            <a:off x="885175" y="781275"/>
            <a:ext cx="7197826" cy="3842584"/>
          </a:xfrm>
          <a:prstGeom prst="rect">
            <a:avLst/>
          </a:prstGeom>
          <a:noFill/>
          <a:ln>
            <a:noFill/>
          </a:ln>
        </p:spPr>
      </p:pic>
      <p:sp>
        <p:nvSpPr>
          <p:cNvPr id="474" name="Google Shape;474;p24"/>
          <p:cNvSpPr/>
          <p:nvPr/>
        </p:nvSpPr>
        <p:spPr>
          <a:xfrm>
            <a:off x="6912625" y="3315725"/>
            <a:ext cx="1569000" cy="1790700"/>
          </a:xfrm>
          <a:prstGeom prst="wedgeRectCallout">
            <a:avLst>
              <a:gd fmla="val -68092" name="adj1"/>
              <a:gd fmla="val -31861"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Once filtered, you can quickly Tag all instances with a </a:t>
            </a:r>
            <a:r>
              <a:rPr b="1" i="0" lang="en" sz="1100" u="none" cap="none" strike="noStrike">
                <a:solidFill>
                  <a:srgbClr val="000000"/>
                </a:solidFill>
                <a:latin typeface="Montserrat"/>
                <a:ea typeface="Montserrat"/>
                <a:cs typeface="Montserrat"/>
                <a:sym typeface="Montserrat"/>
              </a:rPr>
              <a:t>Business Application </a:t>
            </a:r>
            <a:r>
              <a:rPr b="0" i="0" lang="en" sz="1100" u="none" cap="none" strike="noStrike">
                <a:solidFill>
                  <a:srgbClr val="000000"/>
                </a:solidFill>
                <a:latin typeface="Montserrat"/>
                <a:ea typeface="Montserrat"/>
                <a:cs typeface="Montserrat"/>
                <a:sym typeface="Montserrat"/>
              </a:rPr>
              <a:t>Name, place them in a </a:t>
            </a:r>
            <a:r>
              <a:rPr b="1" i="0" lang="en" sz="1100" u="none" cap="none" strike="noStrike">
                <a:solidFill>
                  <a:srgbClr val="000000"/>
                </a:solidFill>
                <a:latin typeface="Montserrat"/>
                <a:ea typeface="Montserrat"/>
                <a:cs typeface="Montserrat"/>
                <a:sym typeface="Montserrat"/>
              </a:rPr>
              <a:t>Move Group</a:t>
            </a:r>
            <a:r>
              <a:rPr b="0" i="0" lang="en" sz="1100" u="none" cap="none" strike="noStrike">
                <a:solidFill>
                  <a:srgbClr val="000000"/>
                </a:solidFill>
                <a:latin typeface="Montserrat"/>
                <a:ea typeface="Montserrat"/>
                <a:cs typeface="Montserrat"/>
                <a:sym typeface="Montserrat"/>
              </a:rPr>
              <a:t>, and/or classify them with a </a:t>
            </a:r>
            <a:r>
              <a:rPr b="1" i="0" lang="en" sz="1100" u="none" cap="none" strike="noStrike">
                <a:solidFill>
                  <a:srgbClr val="000000"/>
                </a:solidFill>
                <a:latin typeface="Montserrat"/>
                <a:ea typeface="Montserrat"/>
                <a:cs typeface="Montserrat"/>
                <a:sym typeface="Montserrat"/>
              </a:rPr>
              <a:t>7R strategy</a:t>
            </a:r>
            <a:endParaRPr b="1" i="0" sz="1100" u="none" cap="none" strike="noStrike">
              <a:solidFill>
                <a:srgbClr val="000000"/>
              </a:solidFill>
              <a:latin typeface="Montserrat"/>
              <a:ea typeface="Montserrat"/>
              <a:cs typeface="Montserrat"/>
              <a:sym typeface="Montserrat"/>
            </a:endParaRPr>
          </a:p>
        </p:txBody>
      </p:sp>
      <p:sp>
        <p:nvSpPr>
          <p:cNvPr id="475" name="Google Shape;475;p24"/>
          <p:cNvSpPr/>
          <p:nvPr/>
        </p:nvSpPr>
        <p:spPr>
          <a:xfrm>
            <a:off x="2935575" y="987050"/>
            <a:ext cx="1434900" cy="750600"/>
          </a:xfrm>
          <a:prstGeom prst="wedgeRectCallout">
            <a:avLst>
              <a:gd fmla="val -21218" name="adj1"/>
              <a:gd fmla="val 70763"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Advanced Filtering, enabling quick filtering by a specific Process</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9" name="Shape 479"/>
        <p:cNvGrpSpPr/>
        <p:nvPr/>
      </p:nvGrpSpPr>
      <p:grpSpPr>
        <a:xfrm>
          <a:off x="0" y="0"/>
          <a:ext cx="0" cy="0"/>
          <a:chOff x="0" y="0"/>
          <a:chExt cx="0" cy="0"/>
        </a:xfrm>
      </p:grpSpPr>
      <p:sp>
        <p:nvSpPr>
          <p:cNvPr id="480" name="Google Shape;480;p25"/>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81" name="Google Shape;481;p25"/>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Wave, 7R, &amp; Application Tagging</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pic>
        <p:nvPicPr>
          <p:cNvPr id="482" name="Google Shape;482;p25"/>
          <p:cNvPicPr preferRelativeResize="0"/>
          <p:nvPr/>
        </p:nvPicPr>
        <p:blipFill rotWithShape="1">
          <a:blip r:embed="rId3">
            <a:alphaModFix/>
          </a:blip>
          <a:srcRect b="0" l="0" r="0" t="0"/>
          <a:stretch/>
        </p:blipFill>
        <p:spPr>
          <a:xfrm>
            <a:off x="482975" y="686925"/>
            <a:ext cx="8237473" cy="3783375"/>
          </a:xfrm>
          <a:prstGeom prst="rect">
            <a:avLst/>
          </a:prstGeom>
          <a:noFill/>
          <a:ln>
            <a:noFill/>
          </a:ln>
        </p:spPr>
      </p:pic>
      <p:sp>
        <p:nvSpPr>
          <p:cNvPr id="483" name="Google Shape;483;p25"/>
          <p:cNvSpPr/>
          <p:nvPr/>
        </p:nvSpPr>
        <p:spPr>
          <a:xfrm>
            <a:off x="2158625" y="665125"/>
            <a:ext cx="2026500" cy="790500"/>
          </a:xfrm>
          <a:prstGeom prst="wedgeRectCallout">
            <a:avLst>
              <a:gd fmla="val -33510" name="adj1"/>
              <a:gd fmla="val 84323"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Easily filter and sort by Machine Name, IP, Process/Application Name, or any of the tags</a:t>
            </a:r>
            <a:endParaRPr b="0" i="0" sz="1100" u="none" cap="none" strike="noStrike">
              <a:solidFill>
                <a:srgbClr val="000000"/>
              </a:solidFill>
              <a:latin typeface="Montserrat"/>
              <a:ea typeface="Montserrat"/>
              <a:cs typeface="Montserrat"/>
              <a:sym typeface="Montserrat"/>
            </a:endParaRPr>
          </a:p>
        </p:txBody>
      </p:sp>
      <p:sp>
        <p:nvSpPr>
          <p:cNvPr id="484" name="Google Shape;484;p25"/>
          <p:cNvSpPr/>
          <p:nvPr/>
        </p:nvSpPr>
        <p:spPr>
          <a:xfrm>
            <a:off x="4897896" y="843918"/>
            <a:ext cx="1335600" cy="535500"/>
          </a:xfrm>
          <a:prstGeom prst="wedgeRectCallout">
            <a:avLst>
              <a:gd fmla="val -33510" name="adj1"/>
              <a:gd fmla="val 84323"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Quickly remove the noise</a:t>
            </a:r>
            <a:endParaRPr b="0" i="0" sz="1100" u="none" cap="none" strike="noStrike">
              <a:solidFill>
                <a:srgbClr val="000000"/>
              </a:solidFill>
              <a:latin typeface="Montserrat"/>
              <a:ea typeface="Montserrat"/>
              <a:cs typeface="Montserrat"/>
              <a:sym typeface="Montserrat"/>
            </a:endParaRPr>
          </a:p>
        </p:txBody>
      </p:sp>
      <p:sp>
        <p:nvSpPr>
          <p:cNvPr id="485" name="Google Shape;485;p25"/>
          <p:cNvSpPr/>
          <p:nvPr/>
        </p:nvSpPr>
        <p:spPr>
          <a:xfrm>
            <a:off x="5378618" y="3303309"/>
            <a:ext cx="2304000" cy="884400"/>
          </a:xfrm>
          <a:prstGeom prst="wedgeRectCallout">
            <a:avLst>
              <a:gd fmla="val -33197" name="adj1"/>
              <a:gd fmla="val -80630"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Quickly identify where there are dependencies, and click on the icon to view and select dependencies</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9" name="Shape 489"/>
        <p:cNvGrpSpPr/>
        <p:nvPr/>
      </p:nvGrpSpPr>
      <p:grpSpPr>
        <a:xfrm>
          <a:off x="0" y="0"/>
          <a:ext cx="0" cy="0"/>
          <a:chOff x="0" y="0"/>
          <a:chExt cx="0" cy="0"/>
        </a:xfrm>
      </p:grpSpPr>
      <p:sp>
        <p:nvSpPr>
          <p:cNvPr id="490" name="Google Shape;490;p26"/>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491" name="Google Shape;491;p26"/>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Wave, 7R, &amp; Application Tagging</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pic>
        <p:nvPicPr>
          <p:cNvPr id="492" name="Google Shape;492;p26"/>
          <p:cNvPicPr preferRelativeResize="0"/>
          <p:nvPr/>
        </p:nvPicPr>
        <p:blipFill rotWithShape="1">
          <a:blip r:embed="rId3">
            <a:alphaModFix/>
          </a:blip>
          <a:srcRect b="0" l="0" r="0" t="0"/>
          <a:stretch/>
        </p:blipFill>
        <p:spPr>
          <a:xfrm>
            <a:off x="464975" y="708425"/>
            <a:ext cx="8289302" cy="3813174"/>
          </a:xfrm>
          <a:prstGeom prst="rect">
            <a:avLst/>
          </a:prstGeom>
          <a:noFill/>
          <a:ln>
            <a:noFill/>
          </a:ln>
        </p:spPr>
      </p:pic>
      <p:sp>
        <p:nvSpPr>
          <p:cNvPr id="493" name="Google Shape;493;p26"/>
          <p:cNvSpPr/>
          <p:nvPr/>
        </p:nvSpPr>
        <p:spPr>
          <a:xfrm>
            <a:off x="691475" y="2851425"/>
            <a:ext cx="2550000" cy="790500"/>
          </a:xfrm>
          <a:prstGeom prst="wedgeRectCallout">
            <a:avLst>
              <a:gd fmla="val -33338" name="adj1"/>
              <a:gd fmla="val -82856"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Using the dependency filter, you can easily identify and filter custom business applications</a:t>
            </a:r>
            <a:endParaRPr b="0" i="0" sz="1100" u="none" cap="none" strike="noStrike">
              <a:solidFill>
                <a:srgbClr val="000000"/>
              </a:solidFill>
              <a:latin typeface="Montserrat"/>
              <a:ea typeface="Montserrat"/>
              <a:cs typeface="Montserrat"/>
              <a:sym typeface="Montserrat"/>
            </a:endParaRPr>
          </a:p>
        </p:txBody>
      </p:sp>
      <p:sp>
        <p:nvSpPr>
          <p:cNvPr id="494" name="Google Shape;494;p26"/>
          <p:cNvSpPr/>
          <p:nvPr/>
        </p:nvSpPr>
        <p:spPr>
          <a:xfrm>
            <a:off x="7249050" y="1774975"/>
            <a:ext cx="1401900" cy="643800"/>
          </a:xfrm>
          <a:prstGeom prst="wedgeRectCallout">
            <a:avLst>
              <a:gd fmla="val -57185" name="adj1"/>
              <a:gd fmla="val 33640"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Tag/Name your application</a:t>
            </a:r>
            <a:endParaRPr b="0" i="0" sz="1100" u="none" cap="none" strike="noStrike">
              <a:solidFill>
                <a:srgbClr val="000000"/>
              </a:solidFill>
              <a:latin typeface="Montserrat"/>
              <a:ea typeface="Montserrat"/>
              <a:cs typeface="Montserrat"/>
              <a:sym typeface="Montserrat"/>
            </a:endParaRPr>
          </a:p>
        </p:txBody>
      </p:sp>
      <p:sp>
        <p:nvSpPr>
          <p:cNvPr id="495" name="Google Shape;495;p26"/>
          <p:cNvSpPr/>
          <p:nvPr/>
        </p:nvSpPr>
        <p:spPr>
          <a:xfrm>
            <a:off x="7249052" y="2667450"/>
            <a:ext cx="1401900" cy="790500"/>
          </a:xfrm>
          <a:prstGeom prst="wedgeRectCallout">
            <a:avLst>
              <a:gd fmla="val -57252" name="adj1"/>
              <a:gd fmla="val -32802"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Easily place your application into a 7R group and/or Wave</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9" name="Shape 499"/>
        <p:cNvGrpSpPr/>
        <p:nvPr/>
      </p:nvGrpSpPr>
      <p:grpSpPr>
        <a:xfrm>
          <a:off x="0" y="0"/>
          <a:ext cx="0" cy="0"/>
          <a:chOff x="0" y="0"/>
          <a:chExt cx="0" cy="0"/>
        </a:xfrm>
      </p:grpSpPr>
      <p:sp>
        <p:nvSpPr>
          <p:cNvPr id="500" name="Google Shape;500;p27"/>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Application Catalogue</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501" name="Google Shape;501;p27"/>
          <p:cNvSpPr txBox="1"/>
          <p:nvPr/>
        </p:nvSpPr>
        <p:spPr>
          <a:xfrm>
            <a:off x="304335" y="427969"/>
            <a:ext cx="2820600" cy="2634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1400"/>
              <a:buFont typeface="Arial"/>
              <a:buNone/>
            </a:pPr>
            <a:r>
              <a:t/>
            </a:r>
            <a:endParaRPr b="0" i="1" sz="1400" u="none" cap="none" strike="noStrike">
              <a:solidFill>
                <a:srgbClr val="666666"/>
              </a:solidFill>
              <a:latin typeface="Montserrat"/>
              <a:ea typeface="Montserrat"/>
              <a:cs typeface="Montserrat"/>
              <a:sym typeface="Montserrat"/>
            </a:endParaRPr>
          </a:p>
        </p:txBody>
      </p:sp>
      <p:pic>
        <p:nvPicPr>
          <p:cNvPr id="502" name="Google Shape;502;p27"/>
          <p:cNvPicPr preferRelativeResize="0"/>
          <p:nvPr/>
        </p:nvPicPr>
        <p:blipFill rotWithShape="1">
          <a:blip r:embed="rId3">
            <a:alphaModFix/>
          </a:blip>
          <a:srcRect b="0" l="0" r="0" t="0"/>
          <a:stretch/>
        </p:blipFill>
        <p:spPr>
          <a:xfrm>
            <a:off x="451950" y="730275"/>
            <a:ext cx="8276627" cy="3801376"/>
          </a:xfrm>
          <a:prstGeom prst="rect">
            <a:avLst/>
          </a:prstGeom>
          <a:noFill/>
          <a:ln>
            <a:noFill/>
          </a:ln>
        </p:spPr>
      </p:pic>
      <p:sp>
        <p:nvSpPr>
          <p:cNvPr id="503" name="Google Shape;503;p27"/>
          <p:cNvSpPr/>
          <p:nvPr/>
        </p:nvSpPr>
        <p:spPr>
          <a:xfrm>
            <a:off x="2018925" y="3005175"/>
            <a:ext cx="2019600" cy="790500"/>
          </a:xfrm>
          <a:prstGeom prst="wedgeRectCallout">
            <a:avLst>
              <a:gd fmla="val -33338" name="adj1"/>
              <a:gd fmla="val -82856"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Process and Machine info is automatically populated based on tagging</a:t>
            </a:r>
            <a:endParaRPr b="0" i="0" sz="1100" u="none" cap="none" strike="noStrike">
              <a:solidFill>
                <a:srgbClr val="000000"/>
              </a:solidFill>
              <a:latin typeface="Montserrat"/>
              <a:ea typeface="Montserrat"/>
              <a:cs typeface="Montserrat"/>
              <a:sym typeface="Montserrat"/>
            </a:endParaRPr>
          </a:p>
        </p:txBody>
      </p:sp>
      <p:sp>
        <p:nvSpPr>
          <p:cNvPr id="504" name="Google Shape;504;p27"/>
          <p:cNvSpPr/>
          <p:nvPr/>
        </p:nvSpPr>
        <p:spPr>
          <a:xfrm>
            <a:off x="4745375" y="3131025"/>
            <a:ext cx="1753800" cy="721200"/>
          </a:xfrm>
          <a:prstGeom prst="wedgeRectCallout">
            <a:avLst>
              <a:gd fmla="val 33442" name="adj1"/>
              <a:gd fmla="val 81337"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CMDB-like metadata can be easily defined for each application</a:t>
            </a:r>
            <a:endParaRPr b="0" i="0" sz="1100" u="none" cap="none" strike="noStrike">
              <a:solidFill>
                <a:srgbClr val="000000"/>
              </a:solidFill>
              <a:latin typeface="Montserrat"/>
              <a:ea typeface="Montserrat"/>
              <a:cs typeface="Montserrat"/>
              <a:sym typeface="Montserrat"/>
            </a:endParaRPr>
          </a:p>
        </p:txBody>
      </p:sp>
      <p:sp>
        <p:nvSpPr>
          <p:cNvPr id="505" name="Google Shape;505;p27"/>
          <p:cNvSpPr/>
          <p:nvPr/>
        </p:nvSpPr>
        <p:spPr>
          <a:xfrm>
            <a:off x="6853225" y="2595050"/>
            <a:ext cx="1735200" cy="1257300"/>
          </a:xfrm>
          <a:prstGeom prst="wedgeRectCallout">
            <a:avLst>
              <a:gd fmla="val -32720" name="adj1"/>
              <a:gd fmla="val -69826" name="adj2"/>
            </a:avLst>
          </a:prstGeom>
          <a:solidFill>
            <a:srgbClr val="FAB41E"/>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Easily set engagement users as application owners, enabling easy identification/notification of users in other platform components</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9" name="Shape 509"/>
        <p:cNvGrpSpPr/>
        <p:nvPr/>
      </p:nvGrpSpPr>
      <p:grpSpPr>
        <a:xfrm>
          <a:off x="0" y="0"/>
          <a:ext cx="0" cy="0"/>
          <a:chOff x="0" y="0"/>
          <a:chExt cx="0" cy="0"/>
        </a:xfrm>
      </p:grpSpPr>
      <p:sp>
        <p:nvSpPr>
          <p:cNvPr id="510" name="Google Shape;510;p28"/>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511" name="Google Shape;511;p28"/>
          <p:cNvSpPr txBox="1"/>
          <p:nvPr>
            <p:ph idx="4294967295" type="title"/>
          </p:nvPr>
        </p:nvSpPr>
        <p:spPr>
          <a:xfrm>
            <a:off x="262049" y="111075"/>
            <a:ext cx="6843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Canvas View: Application Identification</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pic>
        <p:nvPicPr>
          <p:cNvPr id="512" name="Google Shape;512;p28"/>
          <p:cNvPicPr preferRelativeResize="0"/>
          <p:nvPr/>
        </p:nvPicPr>
        <p:blipFill rotWithShape="1">
          <a:blip r:embed="rId3">
            <a:alphaModFix/>
          </a:blip>
          <a:srcRect b="0" l="0" r="0" t="0"/>
          <a:stretch/>
        </p:blipFill>
        <p:spPr>
          <a:xfrm>
            <a:off x="149000" y="903300"/>
            <a:ext cx="6844023" cy="3624650"/>
          </a:xfrm>
          <a:prstGeom prst="rect">
            <a:avLst/>
          </a:prstGeom>
          <a:noFill/>
          <a:ln>
            <a:noFill/>
          </a:ln>
        </p:spPr>
      </p:pic>
      <p:sp>
        <p:nvSpPr>
          <p:cNvPr id="513" name="Google Shape;513;p28"/>
          <p:cNvSpPr/>
          <p:nvPr/>
        </p:nvSpPr>
        <p:spPr>
          <a:xfrm>
            <a:off x="7438125" y="1028599"/>
            <a:ext cx="1600800" cy="3383100"/>
          </a:xfrm>
          <a:prstGeom prst="wedgeRectCallout">
            <a:avLst>
              <a:gd fmla="val -79260" name="adj1"/>
              <a:gd fmla="val 35240"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Download detailed reports at any level of grouping</a:t>
            </a:r>
            <a:endParaRPr b="0" i="0" sz="1100" u="none" cap="none" strike="noStrike">
              <a:solidFill>
                <a:srgbClr val="000000"/>
              </a:solidFill>
              <a:latin typeface="Montserrat"/>
              <a:ea typeface="Montserrat"/>
              <a:cs typeface="Montserrat"/>
              <a:sym typeface="Montserrat"/>
            </a:endParaRPr>
          </a:p>
        </p:txBody>
      </p:sp>
      <p:pic>
        <p:nvPicPr>
          <p:cNvPr id="514" name="Google Shape;514;p28"/>
          <p:cNvPicPr preferRelativeResize="0"/>
          <p:nvPr/>
        </p:nvPicPr>
        <p:blipFill rotWithShape="1">
          <a:blip r:embed="rId4">
            <a:alphaModFix/>
          </a:blip>
          <a:srcRect b="0" l="0" r="0" t="0"/>
          <a:stretch/>
        </p:blipFill>
        <p:spPr>
          <a:xfrm>
            <a:off x="7486700" y="1080488"/>
            <a:ext cx="1503675" cy="3270275"/>
          </a:xfrm>
          <a:prstGeom prst="rect">
            <a:avLst/>
          </a:prstGeom>
          <a:noFill/>
          <a:ln>
            <a:noFill/>
          </a:ln>
        </p:spPr>
      </p:pic>
      <p:sp>
        <p:nvSpPr>
          <p:cNvPr id="515" name="Google Shape;515;p28"/>
          <p:cNvSpPr/>
          <p:nvPr/>
        </p:nvSpPr>
        <p:spPr>
          <a:xfrm>
            <a:off x="5058750" y="2223153"/>
            <a:ext cx="1600800" cy="1073700"/>
          </a:xfrm>
          <a:prstGeom prst="wedgeRectCallout">
            <a:avLst>
              <a:gd fmla="val 22803" name="adj1"/>
              <a:gd fmla="val -77413"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Use the Application Interconnectivity feature to explore where application are being used within your estate</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9" name="Shape 519"/>
        <p:cNvGrpSpPr/>
        <p:nvPr/>
      </p:nvGrpSpPr>
      <p:grpSpPr>
        <a:xfrm>
          <a:off x="0" y="0"/>
          <a:ext cx="0" cy="0"/>
          <a:chOff x="0" y="0"/>
          <a:chExt cx="0" cy="0"/>
        </a:xfrm>
      </p:grpSpPr>
      <p:sp>
        <p:nvSpPr>
          <p:cNvPr id="520" name="Google Shape;520;p29"/>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521" name="Google Shape;521;p29"/>
          <p:cNvSpPr txBox="1"/>
          <p:nvPr>
            <p:ph idx="4294967295" type="title"/>
          </p:nvPr>
        </p:nvSpPr>
        <p:spPr>
          <a:xfrm>
            <a:off x="262050" y="111075"/>
            <a:ext cx="64188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Canvas View: Application Communication </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pic>
        <p:nvPicPr>
          <p:cNvPr id="522" name="Google Shape;522;p29"/>
          <p:cNvPicPr preferRelativeResize="0"/>
          <p:nvPr/>
        </p:nvPicPr>
        <p:blipFill rotWithShape="1">
          <a:blip r:embed="rId3">
            <a:alphaModFix/>
          </a:blip>
          <a:srcRect b="0" l="0" r="0" t="0"/>
          <a:stretch/>
        </p:blipFill>
        <p:spPr>
          <a:xfrm>
            <a:off x="758600" y="628375"/>
            <a:ext cx="7720451" cy="4037524"/>
          </a:xfrm>
          <a:prstGeom prst="rect">
            <a:avLst/>
          </a:prstGeom>
          <a:noFill/>
          <a:ln>
            <a:noFill/>
          </a:ln>
        </p:spPr>
      </p:pic>
      <p:sp>
        <p:nvSpPr>
          <p:cNvPr id="523" name="Google Shape;523;p29"/>
          <p:cNvSpPr/>
          <p:nvPr/>
        </p:nvSpPr>
        <p:spPr>
          <a:xfrm>
            <a:off x="3617375" y="3057600"/>
            <a:ext cx="1917900" cy="1073700"/>
          </a:xfrm>
          <a:prstGeom prst="wedgeRectCallout">
            <a:avLst>
              <a:gd fmla="val -79461" name="adj1"/>
              <a:gd fmla="val -18171"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Selecting a communication line exposes all aspects of that communication in the summary tab on the right.</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7" name="Shape 527"/>
        <p:cNvGrpSpPr/>
        <p:nvPr/>
      </p:nvGrpSpPr>
      <p:grpSpPr>
        <a:xfrm>
          <a:off x="0" y="0"/>
          <a:ext cx="0" cy="0"/>
          <a:chOff x="0" y="0"/>
          <a:chExt cx="0" cy="0"/>
        </a:xfrm>
      </p:grpSpPr>
      <p:sp>
        <p:nvSpPr>
          <p:cNvPr id="528" name="Google Shape;528;p30"/>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529" name="Google Shape;529;p30"/>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Canvas View: Next Generation</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530" name="Google Shape;530;p30"/>
          <p:cNvSpPr txBox="1"/>
          <p:nvPr/>
        </p:nvSpPr>
        <p:spPr>
          <a:xfrm>
            <a:off x="331694" y="427969"/>
            <a:ext cx="2820600" cy="2634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1400"/>
              <a:buFont typeface="Arial"/>
              <a:buNone/>
            </a:pPr>
            <a:r>
              <a:rPr b="0" i="1" lang="en" sz="1400" u="none" cap="none" strike="noStrike">
                <a:solidFill>
                  <a:srgbClr val="666666"/>
                </a:solidFill>
                <a:latin typeface="Montserrat"/>
                <a:ea typeface="Montserrat"/>
                <a:cs typeface="Montserrat"/>
                <a:sym typeface="Montserrat"/>
              </a:rPr>
              <a:t>Coming in Q2 of 2026</a:t>
            </a:r>
            <a:endParaRPr b="0" i="1" sz="1400" u="none" cap="none" strike="noStrike">
              <a:solidFill>
                <a:srgbClr val="666666"/>
              </a:solidFill>
              <a:latin typeface="Montserrat"/>
              <a:ea typeface="Montserrat"/>
              <a:cs typeface="Montserrat"/>
              <a:sym typeface="Montserrat"/>
            </a:endParaRPr>
          </a:p>
        </p:txBody>
      </p:sp>
      <p:pic>
        <p:nvPicPr>
          <p:cNvPr id="531" name="Google Shape;531;p30"/>
          <p:cNvPicPr preferRelativeResize="0"/>
          <p:nvPr/>
        </p:nvPicPr>
        <p:blipFill rotWithShape="1">
          <a:blip r:embed="rId3">
            <a:alphaModFix/>
          </a:blip>
          <a:srcRect b="0" l="0" r="0" t="0"/>
          <a:stretch/>
        </p:blipFill>
        <p:spPr>
          <a:xfrm>
            <a:off x="1376475" y="1047632"/>
            <a:ext cx="6274498" cy="3652919"/>
          </a:xfrm>
          <a:prstGeom prst="rect">
            <a:avLst/>
          </a:prstGeom>
          <a:noFill/>
          <a:ln>
            <a:noFill/>
          </a:ln>
        </p:spPr>
      </p:pic>
      <p:pic>
        <p:nvPicPr>
          <p:cNvPr id="532" name="Google Shape;532;p30"/>
          <p:cNvPicPr preferRelativeResize="0"/>
          <p:nvPr/>
        </p:nvPicPr>
        <p:blipFill rotWithShape="1">
          <a:blip r:embed="rId4">
            <a:alphaModFix/>
          </a:blip>
          <a:srcRect b="0" l="0" r="0" t="0"/>
          <a:stretch/>
        </p:blipFill>
        <p:spPr>
          <a:xfrm>
            <a:off x="1376475" y="736151"/>
            <a:ext cx="6274500" cy="311481"/>
          </a:xfrm>
          <a:prstGeom prst="rect">
            <a:avLst/>
          </a:prstGeom>
          <a:noFill/>
          <a:ln>
            <a:noFill/>
          </a:ln>
        </p:spPr>
      </p:pic>
      <p:pic>
        <p:nvPicPr>
          <p:cNvPr id="533" name="Google Shape;533;p30"/>
          <p:cNvPicPr preferRelativeResize="0"/>
          <p:nvPr/>
        </p:nvPicPr>
        <p:blipFill rotWithShape="1">
          <a:blip r:embed="rId5">
            <a:alphaModFix/>
          </a:blip>
          <a:srcRect b="0" l="248" r="257" t="12755"/>
          <a:stretch/>
        </p:blipFill>
        <p:spPr>
          <a:xfrm>
            <a:off x="1632100" y="1533977"/>
            <a:ext cx="5800601" cy="3010024"/>
          </a:xfrm>
          <a:prstGeom prst="rect">
            <a:avLst/>
          </a:prstGeom>
          <a:noFill/>
          <a:ln>
            <a:noFill/>
          </a:ln>
        </p:spPr>
      </p:pic>
      <p:pic>
        <p:nvPicPr>
          <p:cNvPr id="534" name="Google Shape;534;p30"/>
          <p:cNvPicPr preferRelativeResize="0"/>
          <p:nvPr/>
        </p:nvPicPr>
        <p:blipFill rotWithShape="1">
          <a:blip r:embed="rId6">
            <a:alphaModFix/>
          </a:blip>
          <a:srcRect b="0" l="0" r="0" t="0"/>
          <a:stretch/>
        </p:blipFill>
        <p:spPr>
          <a:xfrm>
            <a:off x="2991375" y="1230625"/>
            <a:ext cx="938550" cy="273550"/>
          </a:xfrm>
          <a:prstGeom prst="rect">
            <a:avLst/>
          </a:prstGeom>
          <a:noFill/>
          <a:ln>
            <a:noFill/>
          </a:ln>
        </p:spPr>
      </p:pic>
      <p:pic>
        <p:nvPicPr>
          <p:cNvPr id="535" name="Google Shape;535;p30"/>
          <p:cNvPicPr preferRelativeResize="0"/>
          <p:nvPr/>
        </p:nvPicPr>
        <p:blipFill rotWithShape="1">
          <a:blip r:embed="rId7">
            <a:alphaModFix/>
          </a:blip>
          <a:srcRect b="0" l="0" r="0" t="0"/>
          <a:stretch/>
        </p:blipFill>
        <p:spPr>
          <a:xfrm>
            <a:off x="3966423" y="1232898"/>
            <a:ext cx="1346912" cy="273550"/>
          </a:xfrm>
          <a:prstGeom prst="rect">
            <a:avLst/>
          </a:prstGeom>
          <a:noFill/>
          <a:ln>
            <a:noFill/>
          </a:ln>
        </p:spPr>
      </p:pic>
      <p:sp>
        <p:nvSpPr>
          <p:cNvPr id="536" name="Google Shape;536;p30"/>
          <p:cNvSpPr/>
          <p:nvPr/>
        </p:nvSpPr>
        <p:spPr>
          <a:xfrm>
            <a:off x="103100" y="1461100"/>
            <a:ext cx="1463100" cy="873900"/>
          </a:xfrm>
          <a:prstGeom prst="wedgeRectCallout">
            <a:avLst>
              <a:gd fmla="val 60838" name="adj1"/>
              <a:gd fmla="val -33198" name="adj2"/>
            </a:avLst>
          </a:prstGeom>
          <a:solidFill>
            <a:srgbClr val="FAB31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Visualize by </a:t>
            </a:r>
            <a:r>
              <a:rPr b="1" i="0" lang="en" sz="1100" u="none" cap="none" strike="noStrike">
                <a:solidFill>
                  <a:srgbClr val="000000"/>
                </a:solidFill>
                <a:latin typeface="Montserrat"/>
                <a:ea typeface="Montserrat"/>
                <a:cs typeface="Montserrat"/>
                <a:sym typeface="Montserrat"/>
              </a:rPr>
              <a:t>Move Group</a:t>
            </a:r>
            <a:r>
              <a:rPr b="0" i="0" lang="en" sz="1100" u="none" cap="none" strike="noStrike">
                <a:solidFill>
                  <a:srgbClr val="000000"/>
                </a:solidFill>
                <a:latin typeface="Montserrat"/>
                <a:ea typeface="Montserrat"/>
                <a:cs typeface="Montserrat"/>
                <a:sym typeface="Montserrat"/>
              </a:rPr>
              <a:t>, </a:t>
            </a:r>
            <a:r>
              <a:rPr b="1" i="0" lang="en" sz="1100" u="none" cap="none" strike="noStrike">
                <a:solidFill>
                  <a:srgbClr val="000000"/>
                </a:solidFill>
                <a:latin typeface="Montserrat"/>
                <a:ea typeface="Montserrat"/>
                <a:cs typeface="Montserrat"/>
                <a:sym typeface="Montserrat"/>
              </a:rPr>
              <a:t>Migration Strategy (7Rs</a:t>
            </a:r>
            <a:r>
              <a:rPr b="0" i="0" lang="en" sz="1100" u="none" cap="none" strike="noStrike">
                <a:solidFill>
                  <a:srgbClr val="000000"/>
                </a:solidFill>
                <a:latin typeface="Montserrat"/>
                <a:ea typeface="Montserrat"/>
                <a:cs typeface="Montserrat"/>
                <a:sym typeface="Montserrat"/>
              </a:rPr>
              <a:t>), or </a:t>
            </a:r>
            <a:r>
              <a:rPr b="1" i="0" lang="en" sz="1100" u="none" cap="none" strike="noStrike">
                <a:solidFill>
                  <a:srgbClr val="000000"/>
                </a:solidFill>
                <a:latin typeface="Montserrat"/>
                <a:ea typeface="Montserrat"/>
                <a:cs typeface="Montserrat"/>
                <a:sym typeface="Montserrat"/>
              </a:rPr>
              <a:t>Applications</a:t>
            </a:r>
            <a:endParaRPr b="1" i="0" sz="1100" u="none" cap="none" strike="noStrike">
              <a:solidFill>
                <a:srgbClr val="000000"/>
              </a:solidFill>
              <a:latin typeface="Montserrat"/>
              <a:ea typeface="Montserrat"/>
              <a:cs typeface="Montserrat"/>
              <a:sym typeface="Montserrat"/>
            </a:endParaRPr>
          </a:p>
        </p:txBody>
      </p:sp>
      <p:sp>
        <p:nvSpPr>
          <p:cNvPr id="537" name="Google Shape;537;p30"/>
          <p:cNvSpPr/>
          <p:nvPr/>
        </p:nvSpPr>
        <p:spPr>
          <a:xfrm>
            <a:off x="6196850" y="3646450"/>
            <a:ext cx="1683600" cy="1386000"/>
          </a:xfrm>
          <a:prstGeom prst="wedgeRectCallout">
            <a:avLst>
              <a:gd fmla="val -65981" name="adj1"/>
              <a:gd fmla="val -34054" name="adj2"/>
            </a:avLst>
          </a:prstGeom>
          <a:solidFill>
            <a:srgbClr val="FAB31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Smart Suggestions will help expedite the grouping process by suggesting groups based on Connection Density, and highlight potential issues.</a:t>
            </a:r>
            <a:endParaRPr b="1" i="0" sz="1100" u="none" cap="none" strike="noStrike">
              <a:solidFill>
                <a:srgbClr val="000000"/>
              </a:solidFill>
              <a:latin typeface="Montserrat"/>
              <a:ea typeface="Montserrat"/>
              <a:cs typeface="Montserrat"/>
              <a:sym typeface="Montserrat"/>
            </a:endParaRPr>
          </a:p>
        </p:txBody>
      </p:sp>
      <p:pic>
        <p:nvPicPr>
          <p:cNvPr id="538" name="Google Shape;538;p30"/>
          <p:cNvPicPr preferRelativeResize="0"/>
          <p:nvPr/>
        </p:nvPicPr>
        <p:blipFill rotWithShape="1">
          <a:blip r:embed="rId8">
            <a:alphaModFix/>
          </a:blip>
          <a:srcRect b="0" l="0" r="0" t="0"/>
          <a:stretch/>
        </p:blipFill>
        <p:spPr>
          <a:xfrm>
            <a:off x="2973899" y="1179995"/>
            <a:ext cx="2856576" cy="337750"/>
          </a:xfrm>
          <a:prstGeom prst="rect">
            <a:avLst/>
          </a:prstGeom>
          <a:noFill/>
          <a:ln>
            <a:noFill/>
          </a:ln>
        </p:spPr>
      </p:pic>
      <p:pic>
        <p:nvPicPr>
          <p:cNvPr id="539" name="Google Shape;539;p30"/>
          <p:cNvPicPr preferRelativeResize="0"/>
          <p:nvPr/>
        </p:nvPicPr>
        <p:blipFill rotWithShape="1">
          <a:blip r:embed="rId9">
            <a:alphaModFix/>
          </a:blip>
          <a:srcRect b="0" l="0" r="0" t="0"/>
          <a:stretch/>
        </p:blipFill>
        <p:spPr>
          <a:xfrm>
            <a:off x="1626926" y="1229200"/>
            <a:ext cx="2708024" cy="2085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1"/>
          <p:cNvSpPr txBox="1"/>
          <p:nvPr>
            <p:ph idx="12" type="sldNum"/>
          </p:nvPr>
        </p:nvSpPr>
        <p:spPr>
          <a:xfrm>
            <a:off x="8140005" y="4743156"/>
            <a:ext cx="101700" cy="61500"/>
          </a:xfrm>
          <a:prstGeom prst="rect">
            <a:avLst/>
          </a:prstGeom>
          <a:noFill/>
          <a:ln>
            <a:noFill/>
          </a:ln>
        </p:spPr>
        <p:txBody>
          <a:bodyPr anchorCtr="0" anchor="t"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545" name="Google Shape;545;p31"/>
          <p:cNvSpPr txBox="1"/>
          <p:nvPr>
            <p:ph idx="1" type="body"/>
          </p:nvPr>
        </p:nvSpPr>
        <p:spPr>
          <a:xfrm>
            <a:off x="3413021" y="2238969"/>
            <a:ext cx="4812900" cy="692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a:solidFill>
                  <a:srgbClr val="FAB41E"/>
                </a:solidFill>
              </a:rPr>
              <a:t>MANAGE</a:t>
            </a:r>
            <a:endParaRPr>
              <a:solidFill>
                <a:srgbClr val="FAB41E"/>
              </a:solidFill>
            </a:endParaRPr>
          </a:p>
        </p:txBody>
      </p:sp>
      <p:sp>
        <p:nvSpPr>
          <p:cNvPr id="546" name="Google Shape;546;p31"/>
          <p:cNvSpPr txBox="1"/>
          <p:nvPr>
            <p:ph idx="2" type="body"/>
          </p:nvPr>
        </p:nvSpPr>
        <p:spPr>
          <a:xfrm>
            <a:off x="918125" y="1947950"/>
            <a:ext cx="2090100" cy="1400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600"/>
              <a:buNone/>
            </a:pPr>
            <a:r>
              <a:rPr lang="en">
                <a:solidFill>
                  <a:srgbClr val="FAB41E"/>
                </a:solidFill>
              </a:rPr>
              <a:t>A2.</a:t>
            </a:r>
            <a:endParaRPr>
              <a:solidFill>
                <a:srgbClr val="FAB41E"/>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50" name="Shape 550"/>
        <p:cNvGrpSpPr/>
        <p:nvPr/>
      </p:nvGrpSpPr>
      <p:grpSpPr>
        <a:xfrm>
          <a:off x="0" y="0"/>
          <a:ext cx="0" cy="0"/>
          <a:chOff x="0" y="0"/>
          <a:chExt cx="0" cy="0"/>
        </a:xfrm>
      </p:grpSpPr>
      <p:sp>
        <p:nvSpPr>
          <p:cNvPr id="551" name="Google Shape;551;p32"/>
          <p:cNvSpPr txBox="1"/>
          <p:nvPr>
            <p:ph idx="12" type="sldNum"/>
          </p:nvPr>
        </p:nvSpPr>
        <p:spPr>
          <a:xfrm>
            <a:off x="8140005" y="4743156"/>
            <a:ext cx="101700" cy="61500"/>
          </a:xfrm>
          <a:prstGeom prst="rect">
            <a:avLst/>
          </a:prstGeom>
          <a:noFill/>
          <a:ln>
            <a:noFill/>
          </a:ln>
        </p:spPr>
        <p:txBody>
          <a:bodyPr anchorCtr="0" anchor="ctr" bIns="0" lIns="0" spcFirstLastPara="1" rIns="0" wrap="square" tIns="0">
            <a:spAutoFit/>
          </a:bodyPr>
          <a:lstStyle/>
          <a:p>
            <a:pPr indent="0" lvl="0" marL="12700" rtl="0" algn="l">
              <a:lnSpc>
                <a:spcPct val="100000"/>
              </a:lnSpc>
              <a:spcBef>
                <a:spcPts val="0"/>
              </a:spcBef>
              <a:spcAft>
                <a:spcPts val="0"/>
              </a:spcAft>
              <a:buClr>
                <a:srgbClr val="000000"/>
              </a:buClr>
              <a:buSzPts val="400"/>
              <a:buFont typeface="Arial"/>
              <a:buNone/>
            </a:pPr>
            <a:fld id="{00000000-1234-1234-1234-123412341234}" type="slidenum">
              <a:rPr lang="en"/>
              <a:t>‹#›</a:t>
            </a:fld>
            <a:endParaRPr/>
          </a:p>
        </p:txBody>
      </p:sp>
      <p:sp>
        <p:nvSpPr>
          <p:cNvPr id="552" name="Google Shape;552;p32"/>
          <p:cNvSpPr txBox="1"/>
          <p:nvPr>
            <p:ph idx="4294967295" type="title"/>
          </p:nvPr>
        </p:nvSpPr>
        <p:spPr>
          <a:xfrm>
            <a:off x="262053" y="111075"/>
            <a:ext cx="5850900" cy="436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100"/>
              <a:buFont typeface="Arial"/>
              <a:buNone/>
            </a:pPr>
            <a:r>
              <a:rPr lang="en" sz="2400">
                <a:solidFill>
                  <a:srgbClr val="FAB31F"/>
                </a:solidFill>
              </a:rPr>
              <a:t>Runbooks</a:t>
            </a:r>
            <a:endParaRPr sz="2400">
              <a:solidFill>
                <a:srgbClr val="FAB31F"/>
              </a:solidFill>
            </a:endParaRPr>
          </a:p>
          <a:p>
            <a:pPr indent="0" lvl="0" marL="0" rtl="0" algn="l">
              <a:lnSpc>
                <a:spcPct val="90000"/>
              </a:lnSpc>
              <a:spcBef>
                <a:spcPts val="0"/>
              </a:spcBef>
              <a:spcAft>
                <a:spcPts val="0"/>
              </a:spcAft>
              <a:buClr>
                <a:schemeClr val="dk1"/>
              </a:buClr>
              <a:buSzPts val="1100"/>
              <a:buFont typeface="Arial"/>
              <a:buNone/>
            </a:pPr>
            <a:r>
              <a:t/>
            </a:r>
            <a:endParaRPr sz="2400"/>
          </a:p>
          <a:p>
            <a:pPr indent="0" lvl="0" marL="0" rtl="0" algn="l">
              <a:lnSpc>
                <a:spcPct val="90000"/>
              </a:lnSpc>
              <a:spcBef>
                <a:spcPts val="0"/>
              </a:spcBef>
              <a:spcAft>
                <a:spcPts val="0"/>
              </a:spcAft>
              <a:buClr>
                <a:schemeClr val="dk1"/>
              </a:buClr>
              <a:buSzPts val="4200"/>
              <a:buFont typeface="Montserrat Light"/>
              <a:buNone/>
            </a:pPr>
            <a:r>
              <a:t/>
            </a:r>
            <a:endParaRPr sz="2400"/>
          </a:p>
        </p:txBody>
      </p:sp>
      <p:sp>
        <p:nvSpPr>
          <p:cNvPr id="553" name="Google Shape;553;p32"/>
          <p:cNvSpPr txBox="1"/>
          <p:nvPr/>
        </p:nvSpPr>
        <p:spPr>
          <a:xfrm>
            <a:off x="304335" y="427969"/>
            <a:ext cx="2820600" cy="2634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1400"/>
              <a:buFont typeface="Arial"/>
              <a:buNone/>
            </a:pPr>
            <a:r>
              <a:t/>
            </a:r>
            <a:endParaRPr b="0" i="1" sz="1400" u="none" cap="none" strike="noStrike">
              <a:solidFill>
                <a:srgbClr val="666666"/>
              </a:solidFill>
              <a:latin typeface="Montserrat"/>
              <a:ea typeface="Montserrat"/>
              <a:cs typeface="Montserrat"/>
              <a:sym typeface="Montserrat"/>
            </a:endParaRPr>
          </a:p>
        </p:txBody>
      </p:sp>
      <p:pic>
        <p:nvPicPr>
          <p:cNvPr id="554" name="Google Shape;554;p32"/>
          <p:cNvPicPr preferRelativeResize="0"/>
          <p:nvPr/>
        </p:nvPicPr>
        <p:blipFill rotWithShape="1">
          <a:blip r:embed="rId3">
            <a:alphaModFix/>
          </a:blip>
          <a:srcRect b="0" l="-950" r="950" t="0"/>
          <a:stretch/>
        </p:blipFill>
        <p:spPr>
          <a:xfrm>
            <a:off x="415275" y="749725"/>
            <a:ext cx="8208950" cy="3915775"/>
          </a:xfrm>
          <a:prstGeom prst="rect">
            <a:avLst/>
          </a:prstGeom>
          <a:noFill/>
          <a:ln>
            <a:noFill/>
          </a:ln>
        </p:spPr>
      </p:pic>
      <p:sp>
        <p:nvSpPr>
          <p:cNvPr id="555" name="Google Shape;555;p32"/>
          <p:cNvSpPr/>
          <p:nvPr/>
        </p:nvSpPr>
        <p:spPr>
          <a:xfrm>
            <a:off x="2375675" y="739274"/>
            <a:ext cx="2785500" cy="853800"/>
          </a:xfrm>
          <a:prstGeom prst="wedgeRectCallout">
            <a:avLst>
              <a:gd fmla="val -59103" name="adj1"/>
              <a:gd fmla="val 32678"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Set-up </a:t>
            </a:r>
            <a:r>
              <a:rPr b="1" i="0" lang="en" sz="1100" u="none" cap="none" strike="noStrike">
                <a:solidFill>
                  <a:srgbClr val="000000"/>
                </a:solidFill>
                <a:latin typeface="Montserrat"/>
                <a:ea typeface="Montserrat"/>
                <a:cs typeface="Montserrat"/>
                <a:sym typeface="Montserrat"/>
              </a:rPr>
              <a:t>unlimited Runbooks</a:t>
            </a:r>
            <a:r>
              <a:rPr b="0" i="0" lang="en" sz="1100" u="none" cap="none" strike="noStrike">
                <a:solidFill>
                  <a:srgbClr val="000000"/>
                </a:solidFill>
                <a:latin typeface="Montserrat"/>
                <a:ea typeface="Montserrat"/>
                <a:cs typeface="Montserrat"/>
                <a:sym typeface="Montserrat"/>
              </a:rPr>
              <a:t>. e.g. one to drive the assessment, one of the planning, and one for the migration execution</a:t>
            </a:r>
            <a:endParaRPr b="0" i="0" sz="1100" u="none" cap="none" strike="noStrike">
              <a:solidFill>
                <a:srgbClr val="000000"/>
              </a:solidFill>
              <a:latin typeface="Montserrat"/>
              <a:ea typeface="Montserrat"/>
              <a:cs typeface="Montserrat"/>
              <a:sym typeface="Montserrat"/>
            </a:endParaRPr>
          </a:p>
        </p:txBody>
      </p:sp>
      <p:sp>
        <p:nvSpPr>
          <p:cNvPr id="556" name="Google Shape;556;p32"/>
          <p:cNvSpPr/>
          <p:nvPr/>
        </p:nvSpPr>
        <p:spPr>
          <a:xfrm>
            <a:off x="7214175" y="525171"/>
            <a:ext cx="1839900" cy="853800"/>
          </a:xfrm>
          <a:prstGeom prst="wedgeRectCallout">
            <a:avLst>
              <a:gd fmla="val -32695" name="adj1"/>
              <a:gd fmla="val 73548"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Add </a:t>
            </a:r>
            <a:r>
              <a:rPr b="1" i="0" lang="en" sz="1100" u="none" cap="none" strike="noStrike">
                <a:solidFill>
                  <a:srgbClr val="000000"/>
                </a:solidFill>
                <a:latin typeface="Montserrat"/>
                <a:ea typeface="Montserrat"/>
                <a:cs typeface="Montserrat"/>
                <a:sym typeface="Montserrat"/>
              </a:rPr>
              <a:t>unlimited Tasks</a:t>
            </a:r>
            <a:r>
              <a:rPr b="0" i="0" lang="en" sz="1100" u="none" cap="none" strike="noStrike">
                <a:solidFill>
                  <a:srgbClr val="000000"/>
                </a:solidFill>
                <a:latin typeface="Montserrat"/>
                <a:ea typeface="Montserrat"/>
                <a:cs typeface="Montserrat"/>
                <a:sym typeface="Montserrat"/>
              </a:rPr>
              <a:t> and import common tasks/templates from other Runbooks.</a:t>
            </a:r>
            <a:endParaRPr b="0" i="0" sz="1100" u="none" cap="none" strike="noStrike">
              <a:solidFill>
                <a:srgbClr val="000000"/>
              </a:solidFill>
              <a:latin typeface="Montserrat"/>
              <a:ea typeface="Montserrat"/>
              <a:cs typeface="Montserrat"/>
              <a:sym typeface="Montserrat"/>
            </a:endParaRPr>
          </a:p>
        </p:txBody>
      </p:sp>
      <p:sp>
        <p:nvSpPr>
          <p:cNvPr id="557" name="Google Shape;557;p32"/>
          <p:cNvSpPr/>
          <p:nvPr/>
        </p:nvSpPr>
        <p:spPr>
          <a:xfrm>
            <a:off x="5900957" y="4425369"/>
            <a:ext cx="2110500" cy="653400"/>
          </a:xfrm>
          <a:prstGeom prst="wedgeRectCallout">
            <a:avLst>
              <a:gd fmla="val -33899" name="adj1"/>
              <a:gd fmla="val -75229"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Define whether the task runs in parallel with the previous task, or afterwards.</a:t>
            </a:r>
            <a:endParaRPr b="0" i="0" sz="1100" u="none" cap="none" strike="noStrike">
              <a:solidFill>
                <a:srgbClr val="000000"/>
              </a:solidFill>
              <a:latin typeface="Montserrat"/>
              <a:ea typeface="Montserrat"/>
              <a:cs typeface="Montserrat"/>
              <a:sym typeface="Montserrat"/>
            </a:endParaRPr>
          </a:p>
        </p:txBody>
      </p:sp>
      <p:sp>
        <p:nvSpPr>
          <p:cNvPr id="558" name="Google Shape;558;p32"/>
          <p:cNvSpPr/>
          <p:nvPr/>
        </p:nvSpPr>
        <p:spPr>
          <a:xfrm>
            <a:off x="1639625" y="3202689"/>
            <a:ext cx="1924200" cy="577200"/>
          </a:xfrm>
          <a:prstGeom prst="wedgeRectCallout">
            <a:avLst>
              <a:gd fmla="val 49401" name="adj1"/>
              <a:gd fmla="val -126583"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Add additional members who receive task notifications</a:t>
            </a:r>
            <a:endParaRPr b="0" i="0" sz="1100" u="none" cap="none" strike="noStrike">
              <a:solidFill>
                <a:srgbClr val="000000"/>
              </a:solidFill>
              <a:latin typeface="Montserrat"/>
              <a:ea typeface="Montserrat"/>
              <a:cs typeface="Montserrat"/>
              <a:sym typeface="Montserrat"/>
            </a:endParaRPr>
          </a:p>
        </p:txBody>
      </p:sp>
      <p:sp>
        <p:nvSpPr>
          <p:cNvPr id="559" name="Google Shape;559;p32"/>
          <p:cNvSpPr/>
          <p:nvPr/>
        </p:nvSpPr>
        <p:spPr>
          <a:xfrm>
            <a:off x="3821950" y="4442350"/>
            <a:ext cx="1548000" cy="376200"/>
          </a:xfrm>
          <a:prstGeom prst="wedgeRectCallout">
            <a:avLst>
              <a:gd fmla="val -33703" name="adj1"/>
              <a:gd fmla="val -88497"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Define task owners. </a:t>
            </a:r>
            <a:endParaRPr b="0" i="0" sz="1100" u="none" cap="none" strike="noStrike">
              <a:solidFill>
                <a:srgbClr val="000000"/>
              </a:solidFill>
              <a:latin typeface="Montserrat"/>
              <a:ea typeface="Montserrat"/>
              <a:cs typeface="Montserrat"/>
              <a:sym typeface="Montserrat"/>
            </a:endParaRPr>
          </a:p>
        </p:txBody>
      </p:sp>
      <p:sp>
        <p:nvSpPr>
          <p:cNvPr id="560" name="Google Shape;560;p32"/>
          <p:cNvSpPr/>
          <p:nvPr/>
        </p:nvSpPr>
        <p:spPr>
          <a:xfrm>
            <a:off x="7293675" y="2133275"/>
            <a:ext cx="1266600" cy="436800"/>
          </a:xfrm>
          <a:prstGeom prst="wedgeRectCallout">
            <a:avLst>
              <a:gd fmla="val -33228" name="adj1"/>
              <a:gd fmla="val 70762"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Link reports to a task</a:t>
            </a:r>
            <a:endParaRPr b="0" i="0" sz="1100" u="none" cap="none" strike="noStrike">
              <a:solidFill>
                <a:srgbClr val="000000"/>
              </a:solidFill>
              <a:latin typeface="Montserrat"/>
              <a:ea typeface="Montserrat"/>
              <a:cs typeface="Montserrat"/>
              <a:sym typeface="Montserrat"/>
            </a:endParaRPr>
          </a:p>
        </p:txBody>
      </p:sp>
      <p:sp>
        <p:nvSpPr>
          <p:cNvPr id="561" name="Google Shape;561;p32"/>
          <p:cNvSpPr/>
          <p:nvPr/>
        </p:nvSpPr>
        <p:spPr>
          <a:xfrm>
            <a:off x="3963675" y="3374700"/>
            <a:ext cx="1548000" cy="577200"/>
          </a:xfrm>
          <a:prstGeom prst="wedgeRectCallout">
            <a:avLst>
              <a:gd fmla="val -9486" name="adj1"/>
              <a:gd fmla="val -78216"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Automate initiating MIGRATE groups within a task</a:t>
            </a:r>
            <a:endParaRPr b="0" i="0" sz="1100" u="none" cap="none" strike="noStrike">
              <a:solidFill>
                <a:srgbClr val="000000"/>
              </a:solidFill>
              <a:latin typeface="Montserrat"/>
              <a:ea typeface="Montserrat"/>
              <a:cs typeface="Montserrat"/>
              <a:sym typeface="Montserrat"/>
            </a:endParaRPr>
          </a:p>
        </p:txBody>
      </p:sp>
      <p:sp>
        <p:nvSpPr>
          <p:cNvPr id="562" name="Google Shape;562;p32"/>
          <p:cNvSpPr/>
          <p:nvPr/>
        </p:nvSpPr>
        <p:spPr>
          <a:xfrm>
            <a:off x="6744850" y="3279325"/>
            <a:ext cx="1370700" cy="436800"/>
          </a:xfrm>
          <a:prstGeom prst="wedgeRectCallout">
            <a:avLst>
              <a:gd fmla="val -33611" name="adj1"/>
              <a:gd fmla="val -71560" name="adj2"/>
            </a:avLst>
          </a:prstGeom>
          <a:solidFill>
            <a:srgbClr val="FAB41E"/>
          </a:solidFill>
          <a:ln cap="flat" cmpd="sng" w="9525">
            <a:solidFill>
              <a:srgbClr val="FEC52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Montserrat"/>
                <a:ea typeface="Montserrat"/>
                <a:cs typeface="Montserrat"/>
                <a:sym typeface="Montserrat"/>
              </a:rPr>
              <a:t>Link Applications to a task</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Cloudamiz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loudamiz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