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34"/>
    <p:sldId id="267" r:id="rId13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5"/>
      <p:bold r:id="rId16"/>
      <p:italic r:id="rId17"/>
      <p:boldItalic r:id="rId18"/>
    </p:embeddedFont>
    <p:embeddedFont>
      <p:font typeface="Montserrat Light" panose="00000400000000000000" pitchFamily="2" charset="0"/>
      <p:regular r:id="rId19"/>
      <p:bold r:id="rId20"/>
      <p:italic r:id="rId21"/>
      <p:boldItalic r:id="rId22"/>
    </p:embeddedFont>
    <p:embeddedFont>
      <p:font typeface="Montserrat SemiBold" panose="00000700000000000000" pitchFamily="2" charset="0"/>
      <p:regular r:id="rId23"/>
      <p:bold r:id="rId24"/>
      <p:italic r:id="rId25"/>
      <p:boldItalic r:id="rId26"/>
    </p:embeddedFont>
    <p:embeddedFont>
      <p:font typeface="Play" panose="020B0604020202020204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6845E0-BEC0-47ED-BE58-D51A74E2A575}" v="9" dt="2026-07-17T07:16:33.625"/>
  </p1510:revLst>
</p1510:revInfo>
</file>

<file path=ppt/tableStyles.xml><?xml version="1.0" encoding="utf-8"?>
<a:tblStyleLst xmlns:a="http://schemas.openxmlformats.org/drawingml/2006/main" def="{1B2C387D-6534-4F7D-80E8-5A1825E4ADC3}">
  <a:tblStyle styleId="{1B2C387D-6534-4F7D-80E8-5A1825E4ADC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Relationship Id="rId21" Type="http://schemas.openxmlformats.org/officeDocument/2006/relationships/font" Target="fonts/font7.fntdata"/><Relationship Id="rId22" Type="http://schemas.openxmlformats.org/officeDocument/2006/relationships/font" Target="fonts/font8.fntdata"/><Relationship Id="rId23" Type="http://schemas.openxmlformats.org/officeDocument/2006/relationships/font" Target="fonts/font9.fntdata"/><Relationship Id="rId24" Type="http://schemas.openxmlformats.org/officeDocument/2006/relationships/font" Target="fonts/font10.fntdata"/><Relationship Id="rId25" Type="http://schemas.openxmlformats.org/officeDocument/2006/relationships/font" Target="fonts/font11.fntdata"/><Relationship Id="rId26" Type="http://schemas.openxmlformats.org/officeDocument/2006/relationships/font" Target="fonts/font12.fntdata"/><Relationship Id="rId27" Type="http://schemas.openxmlformats.org/officeDocument/2006/relationships/font" Target="fonts/font13.fntdata"/><Relationship Id="rId28" Type="http://schemas.openxmlformats.org/officeDocument/2006/relationships/font" Target="fonts/font14.fntdata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33" Type="http://schemas.microsoft.com/office/2015/10/relationships/revisionInfo" Target="revisionInfo.xml"/><Relationship Id="rId34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7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49" y="1143642"/>
            <a:ext cx="2314500" cy="30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ecb57e912a_0_226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7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g3ecb57e912a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49" y="1143642"/>
            <a:ext cx="2314500" cy="30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ecb57e912a_0_2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6" name="Google Shape;236;g3ecb57e912a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7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49" y="1143642"/>
            <a:ext cx="2314500" cy="30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7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e58ede1705_0_45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7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1" name="Google Shape;151;g3e58ede1705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8362fb66c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g3e8362fb66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e8362fb66c_0_32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7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9" name="Google Shape;179;g3e8362fb66c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49" y="1143642"/>
            <a:ext cx="2314500" cy="30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ecb57e912a_0_38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7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9" name="Google Shape;199;g3ecb57e912a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49" y="1143642"/>
            <a:ext cx="2314500" cy="30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ecb57e912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6" name="Google Shape;206;g3ecb57e912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cb57e912a_0_166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7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g3ecb57e912a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49" y="1143642"/>
            <a:ext cx="2314500" cy="30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ecb57e912a_0_2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1" name="Google Shape;221;g3ecb57e912a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rgbClr val="1A1C1E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8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/>
        </p:nvSpPr>
        <p:spPr>
          <a:xfrm>
            <a:off x="0" y="-6937"/>
            <a:ext cx="9144000" cy="51504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0" y="0"/>
            <a:ext cx="8900700" cy="51435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2"/>
          <p:cNvSpPr txBox="1"/>
          <p:nvPr/>
        </p:nvSpPr>
        <p:spPr>
          <a:xfrm>
            <a:off x="898527" y="4720400"/>
            <a:ext cx="10701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954215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3413021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3"/>
          </p:nvPr>
        </p:nvSpPr>
        <p:spPr>
          <a:xfrm>
            <a:off x="971181" y="1566731"/>
            <a:ext cx="72198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7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body" idx="4"/>
          </p:nvPr>
        </p:nvSpPr>
        <p:spPr>
          <a:xfrm>
            <a:off x="971181" y="2383264"/>
            <a:ext cx="72198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700">
                <a:solidFill>
                  <a:srgbClr val="FEC52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79800" y="-5850"/>
            <a:ext cx="1270899" cy="39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2_Title and Content 1 1 1">
  <p:cSld name="62_Title and Content_1_1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/>
          <p:nvPr/>
        </p:nvSpPr>
        <p:spPr>
          <a:xfrm>
            <a:off x="4644400" y="6725"/>
            <a:ext cx="4499700" cy="5143500"/>
          </a:xfrm>
          <a:prstGeom prst="rect">
            <a:avLst/>
          </a:prstGeom>
          <a:solidFill>
            <a:srgbClr val="FAB41E"/>
          </a:solidFill>
          <a:ln w="9525" cap="flat" cmpd="sng">
            <a:solidFill>
              <a:srgbClr val="FAB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1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2" name="Google Shape;102;p11"/>
          <p:cNvSpPr txBox="1">
            <a:spLocks noGrp="1"/>
          </p:cNvSpPr>
          <p:nvPr>
            <p:ph type="body" idx="1"/>
          </p:nvPr>
        </p:nvSpPr>
        <p:spPr>
          <a:xfrm>
            <a:off x="954215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103" name="Google Shape;103;p11"/>
          <p:cNvSpPr txBox="1">
            <a:spLocks noGrp="1"/>
          </p:cNvSpPr>
          <p:nvPr>
            <p:ph type="body" idx="2"/>
          </p:nvPr>
        </p:nvSpPr>
        <p:spPr>
          <a:xfrm>
            <a:off x="3413021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 sz="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104" name="Google Shape;104;p11"/>
          <p:cNvSpPr txBox="1"/>
          <p:nvPr/>
        </p:nvSpPr>
        <p:spPr>
          <a:xfrm>
            <a:off x="898528" y="4720400"/>
            <a:ext cx="11583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5" name="Google Shape;105;p11"/>
          <p:cNvSpPr txBox="1">
            <a:spLocks noGrp="1"/>
          </p:cNvSpPr>
          <p:nvPr>
            <p:ph type="body" idx="3"/>
          </p:nvPr>
        </p:nvSpPr>
        <p:spPr>
          <a:xfrm>
            <a:off x="918121" y="2086569"/>
            <a:ext cx="5906400" cy="13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Montserrat SemiBold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pic>
        <p:nvPicPr>
          <p:cNvPr id="106" name="Google Shape;106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97163" y="17176"/>
            <a:ext cx="1286750" cy="39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obj">
  <p:cSld name="OBJECT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/>
          <p:nvPr/>
        </p:nvSpPr>
        <p:spPr>
          <a:xfrm>
            <a:off x="0" y="0"/>
            <a:ext cx="9147366" cy="5145465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AB31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udamize">
  <p:cSld name="1_Services ">
    <p:bg>
      <p:bgPr>
        <a:solidFill>
          <a:srgbClr val="FFFFFF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/>
          <p:nvPr/>
        </p:nvSpPr>
        <p:spPr>
          <a:xfrm>
            <a:off x="6032201" y="0"/>
            <a:ext cx="3115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1" y="0"/>
            <a:ext cx="3115800" cy="5143500"/>
          </a:xfrm>
          <a:prstGeom prst="rect">
            <a:avLst/>
          </a:prstGeom>
          <a:solidFill>
            <a:srgbClr val="FAB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13"/>
          <p:cNvSpPr/>
          <p:nvPr/>
        </p:nvSpPr>
        <p:spPr>
          <a:xfrm>
            <a:off x="3106609" y="0"/>
            <a:ext cx="2925600" cy="5143500"/>
          </a:xfrm>
          <a:prstGeom prst="rect">
            <a:avLst/>
          </a:prstGeom>
          <a:solidFill>
            <a:srgbClr val="1C1D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" name="Google Shape;113;p13"/>
          <p:cNvSpPr txBox="1">
            <a:spLocks noGrp="1"/>
          </p:cNvSpPr>
          <p:nvPr>
            <p:ph type="body" idx="1"/>
          </p:nvPr>
        </p:nvSpPr>
        <p:spPr>
          <a:xfrm>
            <a:off x="201077" y="1731128"/>
            <a:ext cx="16635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 i="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/>
          </p:nvPr>
        </p:nvSpPr>
        <p:spPr>
          <a:xfrm>
            <a:off x="211792" y="174078"/>
            <a:ext cx="2894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body" idx="2"/>
          </p:nvPr>
        </p:nvSpPr>
        <p:spPr>
          <a:xfrm>
            <a:off x="211792" y="3094809"/>
            <a:ext cx="1845600" cy="13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body" idx="3"/>
          </p:nvPr>
        </p:nvSpPr>
        <p:spPr>
          <a:xfrm>
            <a:off x="3318350" y="1731128"/>
            <a:ext cx="16635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body" idx="4"/>
          </p:nvPr>
        </p:nvSpPr>
        <p:spPr>
          <a:xfrm>
            <a:off x="3329065" y="3094809"/>
            <a:ext cx="1845600" cy="13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body" idx="5"/>
          </p:nvPr>
        </p:nvSpPr>
        <p:spPr>
          <a:xfrm>
            <a:off x="6253457" y="1731128"/>
            <a:ext cx="16635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body" idx="6"/>
          </p:nvPr>
        </p:nvSpPr>
        <p:spPr>
          <a:xfrm>
            <a:off x="6264174" y="3094809"/>
            <a:ext cx="1845600" cy="13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13"/>
          <p:cNvSpPr txBox="1"/>
          <p:nvPr/>
        </p:nvSpPr>
        <p:spPr>
          <a:xfrm>
            <a:off x="898528" y="4720400"/>
            <a:ext cx="11583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22" name="Google Shape;122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97163" y="17176"/>
            <a:ext cx="1286750" cy="39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2_Title and Content 1 1 3">
  <p:cSld name="62_Title and Content_1_1_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4"/>
          <p:cNvSpPr/>
          <p:nvPr/>
        </p:nvSpPr>
        <p:spPr>
          <a:xfrm>
            <a:off x="250" y="6725"/>
            <a:ext cx="9144000" cy="5143500"/>
          </a:xfrm>
          <a:prstGeom prst="rect">
            <a:avLst/>
          </a:prstGeom>
          <a:solidFill>
            <a:srgbClr val="FAB41E"/>
          </a:solidFill>
          <a:ln w="9525" cap="flat" cmpd="sng">
            <a:solidFill>
              <a:srgbClr val="FAB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4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6" name="Google Shape;126;p14"/>
          <p:cNvSpPr txBox="1"/>
          <p:nvPr/>
        </p:nvSpPr>
        <p:spPr>
          <a:xfrm>
            <a:off x="898528" y="4720400"/>
            <a:ext cx="11583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27" name="Google Shape;12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97163" y="17176"/>
            <a:ext cx="1286750" cy="39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4"/>
          <p:cNvSpPr txBox="1">
            <a:spLocks noGrp="1"/>
          </p:cNvSpPr>
          <p:nvPr>
            <p:ph type="body" idx="1"/>
          </p:nvPr>
        </p:nvSpPr>
        <p:spPr>
          <a:xfrm>
            <a:off x="217446" y="106719"/>
            <a:ext cx="5906400" cy="13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"/>
              <a:buFont typeface="Montserrat SemiBold"/>
              <a:buNone/>
              <a:defRPr sz="2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itle and Content">
  <p:cSld name="3_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>
            <a:spLocks noGrp="1"/>
          </p:cNvSpPr>
          <p:nvPr>
            <p:ph type="pic" idx="2"/>
          </p:nvPr>
        </p:nvSpPr>
        <p:spPr>
          <a:xfrm>
            <a:off x="-37182" y="457745"/>
            <a:ext cx="4609200" cy="42162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4981906" y="1705355"/>
            <a:ext cx="3258600" cy="1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3"/>
          </p:nvPr>
        </p:nvSpPr>
        <p:spPr>
          <a:xfrm>
            <a:off x="4981906" y="1878155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4"/>
          </p:nvPr>
        </p:nvSpPr>
        <p:spPr>
          <a:xfrm>
            <a:off x="4981906" y="2050700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5"/>
          </p:nvPr>
        </p:nvSpPr>
        <p:spPr>
          <a:xfrm>
            <a:off x="4981906" y="2223500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body" idx="6"/>
          </p:nvPr>
        </p:nvSpPr>
        <p:spPr>
          <a:xfrm>
            <a:off x="4981906" y="2396300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7"/>
          </p:nvPr>
        </p:nvSpPr>
        <p:spPr>
          <a:xfrm>
            <a:off x="4981906" y="2569100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8"/>
          </p:nvPr>
        </p:nvSpPr>
        <p:spPr>
          <a:xfrm>
            <a:off x="4981906" y="2741645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9"/>
          </p:nvPr>
        </p:nvSpPr>
        <p:spPr>
          <a:xfrm>
            <a:off x="4981906" y="2914445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body" idx="13"/>
          </p:nvPr>
        </p:nvSpPr>
        <p:spPr>
          <a:xfrm>
            <a:off x="4982955" y="3087246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body" idx="14"/>
          </p:nvPr>
        </p:nvSpPr>
        <p:spPr>
          <a:xfrm>
            <a:off x="4982955" y="3260046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body" idx="15"/>
          </p:nvPr>
        </p:nvSpPr>
        <p:spPr>
          <a:xfrm>
            <a:off x="4982955" y="3432591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body" idx="16"/>
          </p:nvPr>
        </p:nvSpPr>
        <p:spPr>
          <a:xfrm>
            <a:off x="4982955" y="3605391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body" idx="17"/>
          </p:nvPr>
        </p:nvSpPr>
        <p:spPr>
          <a:xfrm>
            <a:off x="4982955" y="3778191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body" idx="18"/>
          </p:nvPr>
        </p:nvSpPr>
        <p:spPr>
          <a:xfrm>
            <a:off x="4982955" y="3950991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body" idx="19"/>
          </p:nvPr>
        </p:nvSpPr>
        <p:spPr>
          <a:xfrm>
            <a:off x="4982955" y="4123536"/>
            <a:ext cx="3258600" cy="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20"/>
          </p:nvPr>
        </p:nvSpPr>
        <p:spPr>
          <a:xfrm>
            <a:off x="4987869" y="1297383"/>
            <a:ext cx="3258600" cy="1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100">
                <a:solidFill>
                  <a:srgbClr val="FEC52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3"/>
          <p:cNvSpPr txBox="1"/>
          <p:nvPr/>
        </p:nvSpPr>
        <p:spPr>
          <a:xfrm>
            <a:off x="898527" y="4720400"/>
            <a:ext cx="10701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" name="Google Shape;42;p3"/>
          <p:cNvSpPr txBox="1">
            <a:spLocks noGrp="1"/>
          </p:cNvSpPr>
          <p:nvPr>
            <p:ph type="body" idx="21"/>
          </p:nvPr>
        </p:nvSpPr>
        <p:spPr>
          <a:xfrm>
            <a:off x="954215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body" idx="22"/>
          </p:nvPr>
        </p:nvSpPr>
        <p:spPr>
          <a:xfrm>
            <a:off x="3413021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pic>
        <p:nvPicPr>
          <p:cNvPr id="44" name="Google Shape;44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79800" y="-5850"/>
            <a:ext cx="1270899" cy="39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B31F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3413021" y="2086569"/>
            <a:ext cx="4812900" cy="20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body" idx="2"/>
          </p:nvPr>
        </p:nvSpPr>
        <p:spPr>
          <a:xfrm>
            <a:off x="918121" y="1947945"/>
            <a:ext cx="1435800" cy="13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9100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" name="Google Shape;50;p4"/>
          <p:cNvSpPr txBox="1"/>
          <p:nvPr/>
        </p:nvSpPr>
        <p:spPr>
          <a:xfrm>
            <a:off x="898527" y="4720400"/>
            <a:ext cx="10701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1C1D1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3"/>
          </p:nvPr>
        </p:nvSpPr>
        <p:spPr>
          <a:xfrm>
            <a:off x="954215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52" name="Google Shape;52;p4"/>
          <p:cNvSpPr txBox="1">
            <a:spLocks noGrp="1"/>
          </p:cNvSpPr>
          <p:nvPr>
            <p:ph type="body" idx="4"/>
          </p:nvPr>
        </p:nvSpPr>
        <p:spPr>
          <a:xfrm>
            <a:off x="3413021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 sz="500"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D1E"/>
              </a:buClr>
              <a:buSzPts val="600"/>
              <a:buFont typeface="Montserrat SemiBold"/>
              <a:buNone/>
              <a:defRPr>
                <a:solidFill>
                  <a:srgbClr val="1C1D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pic>
        <p:nvPicPr>
          <p:cNvPr id="53" name="Google Shape;53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97163" y="17176"/>
            <a:ext cx="1286750" cy="39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5"/>
          <p:cNvSpPr>
            <a:spLocks noGrp="1"/>
          </p:cNvSpPr>
          <p:nvPr>
            <p:ph type="pic" idx="2"/>
          </p:nvPr>
        </p:nvSpPr>
        <p:spPr>
          <a:xfrm>
            <a:off x="4572003" y="457745"/>
            <a:ext cx="4609200" cy="42162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5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954215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3"/>
          </p:nvPr>
        </p:nvSpPr>
        <p:spPr>
          <a:xfrm>
            <a:off x="3413021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60" name="Google Shape;60;p5"/>
          <p:cNvSpPr txBox="1"/>
          <p:nvPr/>
        </p:nvSpPr>
        <p:spPr>
          <a:xfrm>
            <a:off x="898527" y="4720400"/>
            <a:ext cx="10770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4"/>
          </p:nvPr>
        </p:nvSpPr>
        <p:spPr>
          <a:xfrm>
            <a:off x="932078" y="2376004"/>
            <a:ext cx="3258600" cy="2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1800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pic>
        <p:nvPicPr>
          <p:cNvPr id="62" name="Google Shape;6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97163" y="17176"/>
            <a:ext cx="1286750" cy="39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2_Title and Content 1 1">
  <p:cSld name="62_Title and Content_1_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/>
          <p:nvPr/>
        </p:nvSpPr>
        <p:spPr>
          <a:xfrm>
            <a:off x="6123850" y="6725"/>
            <a:ext cx="3020400" cy="5143500"/>
          </a:xfrm>
          <a:prstGeom prst="rect">
            <a:avLst/>
          </a:prstGeom>
          <a:solidFill>
            <a:srgbClr val="FAB41E"/>
          </a:solidFill>
          <a:ln w="9525" cap="flat" cmpd="sng">
            <a:solidFill>
              <a:srgbClr val="FAB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6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6"/>
          <p:cNvSpPr txBox="1"/>
          <p:nvPr/>
        </p:nvSpPr>
        <p:spPr>
          <a:xfrm>
            <a:off x="898528" y="4720400"/>
            <a:ext cx="11583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7" name="Google Shape;67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97163" y="17176"/>
            <a:ext cx="1286750" cy="3965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"/>
          <p:cNvSpPr txBox="1">
            <a:spLocks noGrp="1"/>
          </p:cNvSpPr>
          <p:nvPr>
            <p:ph type="body" idx="1"/>
          </p:nvPr>
        </p:nvSpPr>
        <p:spPr>
          <a:xfrm>
            <a:off x="217446" y="106719"/>
            <a:ext cx="5906400" cy="13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100"/>
              <a:buFont typeface="Montserrat SemiBold"/>
              <a:buNone/>
              <a:defRPr sz="2800"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7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body" idx="1"/>
          </p:nvPr>
        </p:nvSpPr>
        <p:spPr>
          <a:xfrm>
            <a:off x="954215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73" name="Google Shape;73;p7"/>
          <p:cNvSpPr txBox="1">
            <a:spLocks noGrp="1"/>
          </p:cNvSpPr>
          <p:nvPr>
            <p:ph type="body" idx="2"/>
          </p:nvPr>
        </p:nvSpPr>
        <p:spPr>
          <a:xfrm>
            <a:off x="3413021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74" name="Google Shape;74;p7"/>
          <p:cNvSpPr txBox="1"/>
          <p:nvPr/>
        </p:nvSpPr>
        <p:spPr>
          <a:xfrm>
            <a:off x="898529" y="4720400"/>
            <a:ext cx="12126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3"/>
          </p:nvPr>
        </p:nvSpPr>
        <p:spPr>
          <a:xfrm>
            <a:off x="3413021" y="2086569"/>
            <a:ext cx="4812900" cy="20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body" idx="4"/>
          </p:nvPr>
        </p:nvSpPr>
        <p:spPr>
          <a:xfrm>
            <a:off x="918121" y="1947945"/>
            <a:ext cx="1435800" cy="13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9100">
                <a:solidFill>
                  <a:srgbClr val="FEC52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pic>
        <p:nvPicPr>
          <p:cNvPr id="77" name="Google Shape;77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97163" y="17176"/>
            <a:ext cx="1286750" cy="39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" name="Google Shape;80;p8"/>
          <p:cNvSpPr txBox="1">
            <a:spLocks noGrp="1"/>
          </p:cNvSpPr>
          <p:nvPr>
            <p:ph type="body" idx="1"/>
          </p:nvPr>
        </p:nvSpPr>
        <p:spPr>
          <a:xfrm>
            <a:off x="954215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81" name="Google Shape;81;p8"/>
          <p:cNvSpPr txBox="1">
            <a:spLocks noGrp="1"/>
          </p:cNvSpPr>
          <p:nvPr>
            <p:ph type="body" idx="2"/>
          </p:nvPr>
        </p:nvSpPr>
        <p:spPr>
          <a:xfrm>
            <a:off x="3413021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82" name="Google Shape;82;p8"/>
          <p:cNvSpPr txBox="1"/>
          <p:nvPr/>
        </p:nvSpPr>
        <p:spPr>
          <a:xfrm>
            <a:off x="898529" y="4720400"/>
            <a:ext cx="12330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3" name="Google Shape;83;p8"/>
          <p:cNvSpPr txBox="1">
            <a:spLocks noGrp="1"/>
          </p:cNvSpPr>
          <p:nvPr>
            <p:ph type="body" idx="3"/>
          </p:nvPr>
        </p:nvSpPr>
        <p:spPr>
          <a:xfrm>
            <a:off x="918121" y="2295546"/>
            <a:ext cx="59064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23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pic>
        <p:nvPicPr>
          <p:cNvPr id="84" name="Google Shape;84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79800" y="-5850"/>
            <a:ext cx="1270899" cy="39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2_Title and Content 1 1 2">
  <p:cSld name="62_Title and Content_1_1_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"/>
          <p:cNvSpPr/>
          <p:nvPr/>
        </p:nvSpPr>
        <p:spPr>
          <a:xfrm>
            <a:off x="250" y="3599100"/>
            <a:ext cx="9144000" cy="1551000"/>
          </a:xfrm>
          <a:prstGeom prst="rect">
            <a:avLst/>
          </a:prstGeom>
          <a:solidFill>
            <a:srgbClr val="FAB41E"/>
          </a:solidFill>
          <a:ln w="9525" cap="flat" cmpd="sng">
            <a:solidFill>
              <a:srgbClr val="FAB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9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rgbClr val="1A1C1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9"/>
          <p:cNvSpPr txBox="1"/>
          <p:nvPr/>
        </p:nvSpPr>
        <p:spPr>
          <a:xfrm>
            <a:off x="898528" y="4720400"/>
            <a:ext cx="11583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" name="Google Shape;89;p9"/>
          <p:cNvSpPr txBox="1">
            <a:spLocks noGrp="1"/>
          </p:cNvSpPr>
          <p:nvPr>
            <p:ph type="body" idx="1"/>
          </p:nvPr>
        </p:nvSpPr>
        <p:spPr>
          <a:xfrm>
            <a:off x="217446" y="106719"/>
            <a:ext cx="5906400" cy="13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100"/>
              <a:buFont typeface="Montserrat SemiBold"/>
              <a:buNone/>
              <a:defRPr sz="2800"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B31F"/>
              </a:buClr>
              <a:buSzPts val="600"/>
              <a:buFont typeface="Montserrat SemiBold"/>
              <a:buNone/>
              <a:defRPr>
                <a:solidFill>
                  <a:srgbClr val="FAB31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pic>
        <p:nvPicPr>
          <p:cNvPr id="90" name="Google Shape;90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79800" y="-5850"/>
            <a:ext cx="1270899" cy="39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"/>
          <p:cNvSpPr txBox="1">
            <a:spLocks noGrp="1"/>
          </p:cNvSpPr>
          <p:nvPr>
            <p:ph type="body" idx="1"/>
          </p:nvPr>
        </p:nvSpPr>
        <p:spPr>
          <a:xfrm>
            <a:off x="3413021" y="2086569"/>
            <a:ext cx="4812900" cy="13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93" name="Google Shape;93;p10"/>
          <p:cNvSpPr txBox="1">
            <a:spLocks noGrp="1"/>
          </p:cNvSpPr>
          <p:nvPr>
            <p:ph type="body" idx="2"/>
          </p:nvPr>
        </p:nvSpPr>
        <p:spPr>
          <a:xfrm>
            <a:off x="918121" y="1947945"/>
            <a:ext cx="1435800" cy="13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9100">
                <a:solidFill>
                  <a:srgbClr val="FEC52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0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127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27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27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27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127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127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127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127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0"/>
          <p:cNvSpPr txBox="1"/>
          <p:nvPr/>
        </p:nvSpPr>
        <p:spPr>
          <a:xfrm>
            <a:off x="898527" y="4720400"/>
            <a:ext cx="1070100" cy="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© All rights reserved 2025</a:t>
            </a:r>
            <a:endParaRPr sz="6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" name="Google Shape;96;p10"/>
          <p:cNvSpPr txBox="1">
            <a:spLocks noGrp="1"/>
          </p:cNvSpPr>
          <p:nvPr>
            <p:ph type="body" idx="3"/>
          </p:nvPr>
        </p:nvSpPr>
        <p:spPr>
          <a:xfrm>
            <a:off x="954215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97" name="Google Shape;97;p10"/>
          <p:cNvSpPr txBox="1">
            <a:spLocks noGrp="1"/>
          </p:cNvSpPr>
          <p:nvPr>
            <p:ph type="body" idx="4"/>
          </p:nvPr>
        </p:nvSpPr>
        <p:spPr>
          <a:xfrm>
            <a:off x="3413021" y="180499"/>
            <a:ext cx="1569000" cy="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 sz="500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Montserrat SemiBold"/>
              <a:buNone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pic>
        <p:nvPicPr>
          <p:cNvPr id="98" name="Google Shape;98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79800" y="-5850"/>
            <a:ext cx="1270899" cy="39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9147366" cy="5145465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B1C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933962" y="592422"/>
            <a:ext cx="72738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4500" b="0" i="0" u="none" strike="noStrike" cap="none">
                <a:solidFill>
                  <a:srgbClr val="FEC52D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933962" y="1227912"/>
            <a:ext cx="72585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45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939101" y="4732820"/>
            <a:ext cx="752700" cy="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106164" y="4732363"/>
            <a:ext cx="101700" cy="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7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27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27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127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127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127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127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127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3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slide" Target="slide7.xml"/><Relationship Id="rId4" Type="http://schemas.openxmlformats.org/officeDocument/2006/relationships/slide" Target="slide9.xml"/><Relationship Id="rId5" Type="http://schemas.openxmlformats.org/officeDocument/2006/relationships/slide" Target="slide1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134" name="Google Shape;134;p15"/>
          <p:cNvSpPr txBox="1">
            <a:spLocks noGrp="1"/>
          </p:cNvSpPr>
          <p:nvPr>
            <p:ph type="body" idx="3"/>
          </p:nvPr>
        </p:nvSpPr>
        <p:spPr>
          <a:xfrm>
            <a:off x="760675" y="1015863"/>
            <a:ext cx="7816800" cy="14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endParaRPr/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/>
              <a:t>Cloudamize </a:t>
            </a:r>
            <a:r>
              <a:rPr lang="en" i="1"/>
              <a:t>Express</a:t>
            </a:r>
            <a:endParaRPr i="1"/>
          </a:p>
        </p:txBody>
      </p:sp>
      <p:sp>
        <p:nvSpPr>
          <p:cNvPr id="135" name="Google Shape;135;p15"/>
          <p:cNvSpPr txBox="1">
            <a:spLocks noGrp="1"/>
          </p:cNvSpPr>
          <p:nvPr>
            <p:ph type="body" idx="4"/>
          </p:nvPr>
        </p:nvSpPr>
        <p:spPr>
          <a:xfrm>
            <a:off x="760681" y="2600864"/>
            <a:ext cx="7219800" cy="7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>
                <a:solidFill>
                  <a:srgbClr val="FAB31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Results Overview</a:t>
            </a:r>
            <a:endParaRPr>
              <a:solidFill>
                <a:srgbClr val="FAB31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36" name="Google Shape;136;p15"/>
          <p:cNvSpPr txBox="1">
            <a:spLocks noGrp="1"/>
          </p:cNvSpPr>
          <p:nvPr>
            <p:ph type="body" idx="4"/>
          </p:nvPr>
        </p:nvSpPr>
        <p:spPr>
          <a:xfrm>
            <a:off x="846234" y="4118763"/>
            <a:ext cx="7219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 sz="1000" i="1">
                <a:solidFill>
                  <a:srgbClr val="D9D9D9"/>
                </a:solidFill>
              </a:rPr>
              <a:t>Created on July 20, 2026 for test_demo_express</a:t>
            </a:r>
            <a:endParaRPr sz="1000" i="1">
              <a:solidFill>
                <a:srgbClr val="D9D9D9"/>
              </a:solidFill>
            </a:endParaRPr>
          </a:p>
        </p:txBody>
      </p:sp>
      <p:sp>
        <p:nvSpPr>
          <p:cNvPr id="137" name="Google Shape;137;p15"/>
          <p:cNvSpPr txBox="1"/>
          <p:nvPr/>
        </p:nvSpPr>
        <p:spPr>
          <a:xfrm>
            <a:off x="734469" y="3419825"/>
            <a:ext cx="63807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Produced from Design: AMD Optimized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4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32" name="Google Shape;232;p24"/>
          <p:cNvSpPr txBox="1">
            <a:spLocks noGrp="1"/>
          </p:cNvSpPr>
          <p:nvPr>
            <p:ph type="body" idx="2"/>
          </p:nvPr>
        </p:nvSpPr>
        <p:spPr>
          <a:xfrm>
            <a:off x="918121" y="1947945"/>
            <a:ext cx="1435800" cy="14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/>
              <a:t>3.</a:t>
            </a:r>
            <a:endParaRPr/>
          </a:p>
        </p:txBody>
      </p:sp>
      <p:sp>
        <p:nvSpPr>
          <p:cNvPr id="233" name="Google Shape;233;p24"/>
          <p:cNvSpPr txBox="1">
            <a:spLocks noGrp="1"/>
          </p:cNvSpPr>
          <p:nvPr>
            <p:ph type="body" idx="1"/>
          </p:nvPr>
        </p:nvSpPr>
        <p:spPr>
          <a:xfrm>
            <a:off x="3413021" y="2086569"/>
            <a:ext cx="48129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AMD Modernize &amp; Downsize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</a:pPr>
            <a:fld id="{00000000-1234-1234-1234-123412341234}" type="slidenum">
              <a:rPr lang="en">
                <a:solidFill>
                  <a:srgbClr val="1A1C1E"/>
                </a:solidFill>
              </a:rPr>
              <a:t>11</a:t>
            </a:fld>
            <a:endParaRPr>
              <a:solidFill>
                <a:srgbClr val="1A1C1E"/>
              </a:solidFill>
            </a:endParaRPr>
          </a:p>
        </p:txBody>
      </p:sp>
      <p:sp>
        <p:nvSpPr>
          <p:cNvPr id="239" name="Google Shape;239;p25"/>
          <p:cNvSpPr txBox="1"/>
          <p:nvPr/>
        </p:nvSpPr>
        <p:spPr>
          <a:xfrm>
            <a:off x="6259175" y="698246"/>
            <a:ext cx="2795400" cy="40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Optimization Mechanics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Reduce instance size by 50% if ~2x or greater performance option is available.</a:t>
            </a:r>
            <a:endParaRPr sz="12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Optimization Example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m6i.32xlarge → m8a.12xlarge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Savings: </a:t>
            </a: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$27.8K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Performance uplift: </a:t>
            </a: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21%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25"/>
          <p:cNvSpPr txBox="1">
            <a:spLocks noGrp="1"/>
          </p:cNvSpPr>
          <p:nvPr>
            <p:ph type="title" idx="4294967295"/>
          </p:nvPr>
        </p:nvSpPr>
        <p:spPr>
          <a:xfrm>
            <a:off x="262050" y="111075"/>
            <a:ext cx="57948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AB31F"/>
                </a:solidFill>
              </a:rPr>
              <a:t>Modernize &amp; Downsize Summary</a:t>
            </a:r>
            <a:endParaRPr sz="2400">
              <a:solidFill>
                <a:srgbClr val="FAB31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i="1">
                <a:solidFill>
                  <a:srgbClr val="EFEFEF"/>
                </a:solidFill>
              </a:rPr>
              <a:t>Reduce instance size by 50% if ~2x performance option is available</a:t>
            </a:r>
            <a:endParaRPr sz="1400" i="1">
              <a:solidFill>
                <a:srgbClr val="EFEFE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i="1">
              <a:solidFill>
                <a:srgbClr val="EFEFE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i="1">
              <a:solidFill>
                <a:srgbClr val="EFEFEF"/>
              </a:solidFill>
            </a:endParaRPr>
          </a:p>
        </p:txBody>
      </p:sp>
      <p:graphicFrame>
        <p:nvGraphicFramePr>
          <p:cNvPr id="241" name="Google Shape;241;p25"/>
          <p:cNvGraphicFramePr/>
          <p:nvPr>
            <p:extLst>
              <p:ext uri="{D42A27DB-BD31-4B8C-83A1-F6EECF244321}">
                <p14:modId xmlns:p14="http://schemas.microsoft.com/office/powerpoint/2010/main" val="1314195713"/>
              </p:ext>
            </p:extLst>
          </p:nvPr>
        </p:nvGraphicFramePr>
        <p:xfrm>
          <a:off x="262581" y="1077354"/>
          <a:ext cx="5567250" cy="2338739"/>
        </p:xfrm>
        <a:graphic>
          <a:graphicData uri="http://schemas.openxmlformats.org/drawingml/2006/table">
            <a:tbl>
              <a:tblPr>
                <a:noFill/>
                <a:tableStyleId>{1B2C387D-6534-4F7D-80E8-5A1825E4ADC3}</a:tableStyleId>
              </a:tblPr>
              <a:tblGrid>
                <a:gridCol w="217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9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8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2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34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Family Breakdown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Actionable Servers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Current Cost ($)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Updated Cost ($)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Savings</a:t>
                      </a:r>
                      <a:endParaRPr sz="800" b="1" i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Avg. Perf. Uplift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C7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(Compute Optimized)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$45.5K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$20.4K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$25.1K</a:t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(55%)</a:t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C8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(Compute Optimized)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$28.4K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$11.2K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$17.2K</a:t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(61%)</a:t>
                      </a: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10%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M6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(General Purpose)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$1.7K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$1.5K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$166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(10%)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M7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(General Purpose)</a:t>
                      </a:r>
                      <a:endParaRPr sz="9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$68.0K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$33.1K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$35.0K</a:t>
                      </a:r>
                      <a:br>
                        <a:rPr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(51%)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M8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(General Purpose)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$159.8K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$76.8K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$83.1K</a:t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(52%)</a:t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32%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26"/>
          <p:cNvCxnSpPr/>
          <p:nvPr/>
        </p:nvCxnSpPr>
        <p:spPr>
          <a:xfrm>
            <a:off x="2538450" y="2834825"/>
            <a:ext cx="4067100" cy="129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47" name="Google Shape;247;p26"/>
          <p:cNvGrpSpPr/>
          <p:nvPr/>
        </p:nvGrpSpPr>
        <p:grpSpPr>
          <a:xfrm>
            <a:off x="2548506" y="3054267"/>
            <a:ext cx="4047181" cy="372165"/>
            <a:chOff x="3082300" y="3494766"/>
            <a:chExt cx="3036373" cy="279214"/>
          </a:xfrm>
        </p:grpSpPr>
        <p:pic>
          <p:nvPicPr>
            <p:cNvPr id="248" name="Google Shape;248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82300" y="3494775"/>
              <a:ext cx="278799" cy="2792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50701" y="3494776"/>
              <a:ext cx="278799" cy="27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2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019100" y="3494775"/>
              <a:ext cx="278799" cy="279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487500" y="3494773"/>
              <a:ext cx="278801" cy="2791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26" title="Cloudamize-Runbooks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955899" y="3494773"/>
              <a:ext cx="278799" cy="2768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2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839873" y="3494773"/>
              <a:ext cx="278799" cy="2791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p26" title="Cloudamize-Puzzle.png"/>
            <p:cNvPicPr preferRelativeResize="0"/>
            <p:nvPr/>
          </p:nvPicPr>
          <p:blipFill rotWithShape="1">
            <a:blip r:embed="rId9">
              <a:alphaModFix/>
            </a:blip>
            <a:srcRect l="4420" t="3072" r="3490" b="4949"/>
            <a:stretch/>
          </p:blipFill>
          <p:spPr>
            <a:xfrm>
              <a:off x="5424300" y="3494766"/>
              <a:ext cx="278800" cy="2784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5" name="Google Shape;255;p2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918550" y="1545000"/>
            <a:ext cx="5310275" cy="163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</a:pPr>
            <a:fld id="{00000000-1234-1234-1234-123412341234}" type="slidenum">
              <a:rPr lang="en">
                <a:solidFill>
                  <a:srgbClr val="1A1C1E"/>
                </a:solidFill>
              </a:rPr>
              <a:t>11</a:t>
            </a:fld>
            <a:endParaRPr>
              <a:solidFill>
                <a:srgbClr val="1A1C1E"/>
              </a:solidFill>
            </a:endParaRPr>
          </a:p>
        </p:txBody>
      </p:sp>
      <p:sp>
        <p:nvSpPr>
          <p:cNvPr id="239" name="Google Shape;239;p25"/>
          <p:cNvSpPr txBox="1"/>
          <p:nvPr/>
        </p:nvSpPr>
        <p:spPr>
          <a:xfrm>
            <a:off x="6259175" y="698246"/>
            <a:ext cx="2795400" cy="40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Optimization Mechanics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Reduce instance size by 50% if ~2x or greater performance option is available.</a:t>
            </a:r>
            <a:endParaRPr sz="12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Optimization Example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m6i.32xlarge → m8a.12xlarge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Savings: </a:t>
            </a: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$27.8K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Performance uplift: </a:t>
            </a: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21%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25"/>
          <p:cNvSpPr txBox="1">
            <a:spLocks noGrp="1"/>
          </p:cNvSpPr>
          <p:nvPr>
            <p:ph type="title" idx="4294967295"/>
          </p:nvPr>
        </p:nvSpPr>
        <p:spPr>
          <a:xfrm>
            <a:off x="262050" y="111075"/>
            <a:ext cx="57948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AB31F"/>
                </a:solidFill>
              </a:rPr>
              <a:t>Modernize &amp; Downsize Summary</a:t>
            </a:r>
            <a:endParaRPr sz="2400">
              <a:solidFill>
                <a:srgbClr val="FAB31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i="1">
                <a:solidFill>
                  <a:srgbClr val="EFEFEF"/>
                </a:solidFill>
              </a:rPr>
              <a:t>Reduce instance size by 50% if ~2x performance option is available</a:t>
            </a:r>
            <a:endParaRPr sz="1400" i="1">
              <a:solidFill>
                <a:srgbClr val="EFEFE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i="1">
              <a:solidFill>
                <a:srgbClr val="EFEFE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i="1">
              <a:solidFill>
                <a:srgbClr val="EFEFEF"/>
              </a:solidFill>
            </a:endParaRPr>
          </a:p>
        </p:txBody>
      </p:sp>
      <p:graphicFrame>
        <p:nvGraphicFramePr>
          <p:cNvPr id="241" name="Google Shape;241;p25"/>
          <p:cNvGraphicFramePr/>
          <p:nvPr>
            <p:extLst>
              <p:ext uri="{D42A27DB-BD31-4B8C-83A1-F6EECF244321}">
                <p14:modId xmlns:p14="http://schemas.microsoft.com/office/powerpoint/2010/main" val="1314195713"/>
              </p:ext>
            </p:extLst>
          </p:nvPr>
        </p:nvGraphicFramePr>
        <p:xfrm>
          <a:off x="262581" y="1077354"/>
          <a:ext cx="5567250" cy="2338739"/>
        </p:xfrm>
        <a:graphic>
          <a:graphicData uri="http://schemas.openxmlformats.org/drawingml/2006/table">
            <a:tbl>
              <a:tblPr>
                <a:noFill/>
                <a:tableStyleId>{1B2C387D-6534-4F7D-80E8-5A1825E4ADC3}</a:tableStyleId>
              </a:tblPr>
              <a:tblGrid>
                <a:gridCol w="217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9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8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2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34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Family Breakdown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Actionable Servers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Current Cost ($)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Updated Cost ($)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Savings</a:t>
                      </a:r>
                      <a:endParaRPr sz="800" b="1" i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Avg. Perf. Uplift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R6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(Memory Optimized)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$1.1K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$980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$109</a:t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(10%)</a:t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67%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R7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(Memory Optimized)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$65.3K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$39.4K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$25.9K</a:t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(40%)</a:t>
                      </a: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17%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R8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(Memory Optimized)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$122.0K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$46.9K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$75.1K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(62%)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T3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(Burstable)</a:t>
                      </a:r>
                      <a:endParaRPr sz="9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$11.0K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$9.4K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$1.6K</a:t>
                      </a:r>
                      <a:br>
                        <a:rPr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(14%)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TOTA</a:t>
                      </a:r>
                      <a:r>
                        <a:rPr lang="en" sz="900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L</a:t>
                      </a:r>
                      <a:endParaRPr sz="900" u="none" strike="noStrike" cap="none">
                        <a:solidFill>
                          <a:srgbClr val="000000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49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$502.8K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$239.7K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$263.2K</a:t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900" b="1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900" b="1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(52%)</a:t>
                      </a:r>
                      <a:r>
                        <a:rPr lang="en" sz="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endParaRPr sz="9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137150" marB="27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20%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title" idx="4294967295"/>
          </p:nvPr>
        </p:nvSpPr>
        <p:spPr>
          <a:xfrm>
            <a:off x="262053" y="111075"/>
            <a:ext cx="5850900" cy="4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AB31F"/>
                </a:solidFill>
              </a:rPr>
              <a:t>Cloudamize Express vs Standard</a:t>
            </a:r>
            <a:endParaRPr sz="2400">
              <a:solidFill>
                <a:srgbClr val="FAB31F"/>
              </a:solidFill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262050" y="503033"/>
            <a:ext cx="8584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Cloudamize provides Express is designed to help customers and partners produce a quick directional analysis. HOWEVER, it’s important to understand its limitations &amp; assumptions.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45" name="Google Shape;145;p16"/>
          <p:cNvGraphicFramePr/>
          <p:nvPr/>
        </p:nvGraphicFramePr>
        <p:xfrm>
          <a:off x="322420" y="1119144"/>
          <a:ext cx="8483750" cy="3259200"/>
        </p:xfrm>
        <a:graphic>
          <a:graphicData uri="http://schemas.openxmlformats.org/drawingml/2006/table">
            <a:tbl>
              <a:tblPr>
                <a:noFill/>
                <a:tableStyleId>{1B2C387D-6534-4F7D-80E8-5A1825E4ADC3}</a:tableStyleId>
              </a:tblPr>
              <a:tblGrid>
                <a:gridCol w="264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4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rgbClr val="1C1D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Cloudamize Standard</a:t>
                      </a:r>
                      <a:endParaRPr sz="1200" b="1">
                        <a:solidFill>
                          <a:srgbClr val="1C1D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800" b="1" i="1">
                          <a:solidFill>
                            <a:srgbClr val="1C1D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(Live data collection from Agent/Agentless)</a:t>
                      </a:r>
                      <a:endParaRPr sz="800" b="1" i="1">
                        <a:solidFill>
                          <a:srgbClr val="1C1D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02900" marR="0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rgbClr val="1C1D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Cloudamize Express</a:t>
                      </a:r>
                      <a:endParaRPr sz="1200" b="1">
                        <a:solidFill>
                          <a:srgbClr val="1C1D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800" b="1" i="1">
                          <a:solidFill>
                            <a:srgbClr val="1C1D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(Data aggregated from flat-files)</a:t>
                      </a:r>
                      <a:endParaRPr sz="1200" b="1" i="1">
                        <a:solidFill>
                          <a:srgbClr val="1C1D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502900" marR="0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Like-for-Like TCO Recommendations</a:t>
                      </a:r>
                      <a:endParaRPr sz="10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Baseline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Baseline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Right-Sizing Optimization</a:t>
                      </a:r>
                      <a:endParaRPr sz="10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High Confidence. Live Data Analytics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Low Confidence. Estimated from CUR Usage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FSxN Storage Optimizations</a:t>
                      </a:r>
                      <a:endParaRPr sz="10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Live drive data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Drive data from RVTools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Graviton Savings Analysis</a:t>
                      </a:r>
                      <a:endParaRPr sz="10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OS &amp; app-level analysis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OS analysis only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Zombie Server Analysis</a:t>
                      </a:r>
                      <a:endParaRPr sz="900" i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High confidence mix of telemetry &amp; app dep. data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Low confidence estimate based on RVTools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VMWare Licensing Analysis</a:t>
                      </a:r>
                      <a:endParaRPr sz="1000" b="1" i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EOL Analysis</a:t>
                      </a:r>
                      <a:endParaRPr sz="10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Contains both Server and SQL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Limited to Server Only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Application Dependency Mapping</a:t>
                      </a:r>
                      <a:endParaRPr sz="1000" i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Live mapping with density data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Assumes CMDB file is up to date. No density info.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SQL License Optimization</a:t>
                      </a:r>
                      <a:endParaRPr sz="10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Agent to ID Prod/Dev + app dep data for SQL location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RVTools to ID Prod/Dev + CMDB for SQL location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SQL Core Optimization</a:t>
                      </a:r>
                      <a:endParaRPr sz="10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Access to core-level optimizations</a:t>
                      </a: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146" name="Google Shape;146;p16" title="Cloudamize_Expres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4600" y="1119149"/>
            <a:ext cx="352950" cy="35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76100" y="1154686"/>
            <a:ext cx="310975" cy="31096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/>
          <p:nvPr/>
        </p:nvSpPr>
        <p:spPr>
          <a:xfrm>
            <a:off x="2962725" y="4502911"/>
            <a:ext cx="3117000" cy="408900"/>
          </a:xfrm>
          <a:prstGeom prst="roundRect">
            <a:avLst>
              <a:gd name="adj" fmla="val 16667"/>
            </a:avLst>
          </a:prstGeom>
          <a:solidFill>
            <a:srgbClr val="C30F5A"/>
          </a:solidFill>
          <a:ln w="19050" cap="flat" cmpd="sng">
            <a:solidFill>
              <a:srgbClr val="1A1C1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27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Request a Free Standard Analysis</a:t>
            </a:r>
            <a:endParaRPr sz="800" i="1" u="sng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title" idx="4294967295"/>
          </p:nvPr>
        </p:nvSpPr>
        <p:spPr>
          <a:xfrm>
            <a:off x="262053" y="111075"/>
            <a:ext cx="5850900" cy="4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AB31F"/>
                </a:solidFill>
              </a:rPr>
              <a:t>What to expect based on Input Files</a:t>
            </a:r>
            <a:endParaRPr sz="2400">
              <a:solidFill>
                <a:srgbClr val="FAB31F"/>
              </a:solidFill>
            </a:endParaRPr>
          </a:p>
        </p:txBody>
      </p:sp>
      <p:sp>
        <p:nvSpPr>
          <p:cNvPr id="155" name="Google Shape;155;p17"/>
          <p:cNvSpPr txBox="1"/>
          <p:nvPr/>
        </p:nvSpPr>
        <p:spPr>
          <a:xfrm>
            <a:off x="262050" y="407005"/>
            <a:ext cx="8584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Each flat-file type contains different levels of information, which Cloudamize uses to infer specific analyses. Release 2.0 of Express will bring the capability to load multiple flat-file types (e.g. RVTools + CMDB) to increase the scope of the analysis.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56" name="Google Shape;156;p17"/>
          <p:cNvGraphicFramePr/>
          <p:nvPr/>
        </p:nvGraphicFramePr>
        <p:xfrm>
          <a:off x="1189470" y="939619"/>
          <a:ext cx="6298950" cy="2990500"/>
        </p:xfrm>
        <a:graphic>
          <a:graphicData uri="http://schemas.openxmlformats.org/drawingml/2006/table">
            <a:tbl>
              <a:tblPr>
                <a:noFill/>
                <a:tableStyleId>{1B2C387D-6534-4F7D-80E8-5A1825E4ADC3}</a:tableStyleId>
              </a:tblPr>
              <a:tblGrid>
                <a:gridCol w="299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7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rgbClr val="1C1D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RVTools</a:t>
                      </a:r>
                      <a:endParaRPr sz="1100" b="1" u="none" strike="noStrike" cap="none">
                        <a:solidFill>
                          <a:srgbClr val="1C1D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rgbClr val="1C1D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CUR</a:t>
                      </a:r>
                      <a:endParaRPr sz="1100" b="1" u="none" strike="noStrike" cap="none">
                        <a:solidFill>
                          <a:srgbClr val="1C1D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rgbClr val="1C1D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CMDB</a:t>
                      </a:r>
                      <a:endParaRPr sz="1100" b="1">
                        <a:solidFill>
                          <a:srgbClr val="1C1D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700" b="1" i="1">
                          <a:solidFill>
                            <a:srgbClr val="1C1D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(Coming Soon)</a:t>
                      </a:r>
                      <a:endParaRPr sz="700" b="1" i="1">
                        <a:solidFill>
                          <a:srgbClr val="1C1D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Like-for-Like TCO Recommendations</a:t>
                      </a:r>
                      <a:endParaRPr sz="11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 b="1">
                        <a:solidFill>
                          <a:srgbClr val="FAB4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300" b="1" u="none" strike="noStrike" cap="none">
                        <a:solidFill>
                          <a:srgbClr val="FAB31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 b="1">
                          <a:solidFill>
                            <a:srgbClr val="846B3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3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Right-Sizing Optimization</a:t>
                      </a:r>
                      <a:endParaRPr sz="11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300" b="1" u="none" strike="noStrike" cap="none">
                        <a:solidFill>
                          <a:srgbClr val="FAB31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FSxN Storage Optimizations</a:t>
                      </a:r>
                      <a:endParaRPr sz="11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Graviton Savings Analysis</a:t>
                      </a:r>
                      <a:endParaRPr sz="11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846B3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AMD Optimization Analysis</a:t>
                      </a:r>
                      <a:endParaRPr sz="11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>
                        <a:solidFill>
                          <a:srgbClr val="FAB41E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Zombie Server Analysis</a:t>
                      </a:r>
                      <a:endParaRPr sz="1000" i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VMWare Licensing Analysis</a:t>
                      </a:r>
                      <a:endParaRPr sz="1100" b="1" i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846B3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Server EOL Analysis</a:t>
                      </a:r>
                      <a:endParaRPr sz="11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AB41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3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846B3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Application Dependency Mapping</a:t>
                      </a:r>
                      <a:endParaRPr sz="1100" i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846B3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0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SQL License Optimization</a:t>
                      </a:r>
                      <a:endParaRPr sz="11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846B3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✓</a:t>
                      </a:r>
                      <a:endParaRPr sz="1600">
                        <a:solidFill>
                          <a:srgbClr val="846B36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57" name="Google Shape;157;p17"/>
          <p:cNvSpPr/>
          <p:nvPr/>
        </p:nvSpPr>
        <p:spPr>
          <a:xfrm>
            <a:off x="2634525" y="4059223"/>
            <a:ext cx="1979400" cy="659100"/>
          </a:xfrm>
          <a:prstGeom prst="wedgeRectCallout">
            <a:avLst>
              <a:gd name="adj1" fmla="val 32954"/>
              <a:gd name="adj2" fmla="val -72690"/>
            </a:avLst>
          </a:prstGeom>
          <a:solidFill>
            <a:srgbClr val="FAB31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Montserrat"/>
                <a:ea typeface="Montserrat"/>
                <a:cs typeface="Montserrat"/>
                <a:sym typeface="Montserrat"/>
              </a:rPr>
              <a:t>RVTools:</a:t>
            </a:r>
            <a:r>
              <a:rPr lang="en" sz="900">
                <a:latin typeface="Montserrat"/>
                <a:ea typeface="Montserrat"/>
                <a:cs typeface="Montserrat"/>
                <a:sym typeface="Montserrat"/>
              </a:rPr>
              <a:t> A single snapshot in time, which contains OS-level and drive-level information </a:t>
            </a: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17"/>
          <p:cNvSpPr/>
          <p:nvPr/>
        </p:nvSpPr>
        <p:spPr>
          <a:xfrm>
            <a:off x="4851064" y="4059223"/>
            <a:ext cx="1979400" cy="659100"/>
          </a:xfrm>
          <a:prstGeom prst="wedgeRectCallout">
            <a:avLst>
              <a:gd name="adj1" fmla="val 8575"/>
              <a:gd name="adj2" fmla="val -69735"/>
            </a:avLst>
          </a:prstGeom>
          <a:solidFill>
            <a:srgbClr val="FAB31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Montserrat"/>
                <a:ea typeface="Montserrat"/>
                <a:cs typeface="Montserrat"/>
                <a:sym typeface="Montserrat"/>
              </a:rPr>
              <a:t>CUR: </a:t>
            </a:r>
            <a:r>
              <a:rPr lang="en" sz="900">
                <a:latin typeface="Montserrat"/>
                <a:ea typeface="Montserrat"/>
                <a:cs typeface="Montserrat"/>
                <a:sym typeface="Montserrat"/>
              </a:rPr>
              <a:t>Financial-based avg usage data, used to extrapolate right-sizing estimates</a:t>
            </a: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17"/>
          <p:cNvSpPr/>
          <p:nvPr/>
        </p:nvSpPr>
        <p:spPr>
          <a:xfrm>
            <a:off x="7067614" y="4059223"/>
            <a:ext cx="1979400" cy="659100"/>
          </a:xfrm>
          <a:prstGeom prst="wedgeRectCallout">
            <a:avLst>
              <a:gd name="adj1" fmla="val -33522"/>
              <a:gd name="adj2" fmla="val -66780"/>
            </a:avLst>
          </a:prstGeom>
          <a:solidFill>
            <a:srgbClr val="FAB31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Montserrat"/>
                <a:ea typeface="Montserrat"/>
                <a:cs typeface="Montserrat"/>
                <a:sym typeface="Montserrat"/>
              </a:rPr>
              <a:t>CMDB</a:t>
            </a:r>
            <a:r>
              <a:rPr lang="en" sz="900">
                <a:latin typeface="Montserrat"/>
                <a:ea typeface="Montserrat"/>
                <a:cs typeface="Montserrat"/>
                <a:sym typeface="Montserrat"/>
              </a:rPr>
              <a:t>: Server-to-Application data is used to identify SQL &amp; map dependencies.</a:t>
            </a: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</a:pPr>
            <a:fld id="{00000000-1234-1234-1234-123412341234}" type="slidenum">
              <a:rPr lang="en">
                <a:solidFill>
                  <a:srgbClr val="1A1C1E"/>
                </a:solidFill>
              </a:rPr>
              <a:t>4</a:t>
            </a:fld>
            <a:endParaRPr>
              <a:solidFill>
                <a:srgbClr val="1A1C1E"/>
              </a:solidFill>
            </a:endParaRPr>
          </a:p>
        </p:txBody>
      </p:sp>
      <p:sp>
        <p:nvSpPr>
          <p:cNvPr id="165" name="Google Shape;165;p18"/>
          <p:cNvSpPr txBox="1">
            <a:spLocks noGrp="1"/>
          </p:cNvSpPr>
          <p:nvPr>
            <p:ph type="title" idx="4294967295"/>
          </p:nvPr>
        </p:nvSpPr>
        <p:spPr>
          <a:xfrm>
            <a:off x="262053" y="111075"/>
            <a:ext cx="5850900" cy="4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AB31F"/>
                </a:solidFill>
              </a:rPr>
              <a:t>Assessment Overview</a:t>
            </a:r>
            <a:endParaRPr sz="2400">
              <a:solidFill>
                <a:srgbClr val="FAB31F"/>
              </a:solidFill>
            </a:endParaRPr>
          </a:p>
        </p:txBody>
      </p:sp>
      <p:sp>
        <p:nvSpPr>
          <p:cNvPr id="166" name="Google Shape;166;p18"/>
          <p:cNvSpPr txBox="1"/>
          <p:nvPr/>
        </p:nvSpPr>
        <p:spPr>
          <a:xfrm>
            <a:off x="6406100" y="781725"/>
            <a:ext cx="2648400" cy="40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Total Servers: </a:t>
            </a: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49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Current Annual TCO: </a:t>
            </a: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$449.4K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Analysis Date: </a:t>
            </a: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July 20, 2026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Input File Type(s): </a:t>
            </a: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Inventory Flat File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Design: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AMD Optimized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300" i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123825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300" i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123825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i="1">
                <a:latin typeface="Montserrat"/>
                <a:ea typeface="Montserrat"/>
                <a:cs typeface="Montserrat"/>
                <a:sym typeface="Montserrat"/>
              </a:rPr>
              <a:t>Optimization across 3 motions: </a:t>
            </a:r>
            <a:endParaRPr sz="900" i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123825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>
                <a:latin typeface="Montserrat"/>
                <a:ea typeface="Montserrat"/>
                <a:cs typeface="Montserrat"/>
                <a:sym typeface="Montserrat"/>
              </a:rPr>
              <a:t>Hourly Cost Optimization</a:t>
            </a:r>
            <a:r>
              <a:rPr lang="en" sz="900" i="1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" sz="900" b="1" i="1">
                <a:latin typeface="Montserrat"/>
                <a:ea typeface="Montserrat"/>
                <a:cs typeface="Montserrat"/>
                <a:sym typeface="Montserrat"/>
              </a:rPr>
              <a:t>Modernize</a:t>
            </a:r>
            <a:r>
              <a:rPr lang="en" sz="900" i="1">
                <a:latin typeface="Montserrat"/>
                <a:ea typeface="Montserrat"/>
                <a:cs typeface="Montserrat"/>
                <a:sym typeface="Montserrat"/>
              </a:rPr>
              <a:t>, and </a:t>
            </a:r>
            <a:r>
              <a:rPr lang="en" sz="900" b="1" i="1">
                <a:latin typeface="Montserrat"/>
                <a:ea typeface="Montserrat"/>
                <a:cs typeface="Montserrat"/>
                <a:sym typeface="Montserrat"/>
              </a:rPr>
              <a:t>Modernize &amp; Downsize</a:t>
            </a:r>
            <a:r>
              <a:rPr lang="en" sz="900" i="1"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900" i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123825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i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123825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i="1">
                <a:latin typeface="Montserrat"/>
                <a:ea typeface="Montserrat"/>
                <a:cs typeface="Montserrat"/>
                <a:sym typeface="Montserrat"/>
              </a:rPr>
              <a:t>Leverages AMD benchmarks derived from Ffmpeg, NGINX, Redis, Stream, MySQL, SQL Server Workloads.</a:t>
            </a:r>
            <a:endParaRPr sz="900" i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123825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i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123825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Live Pricing Calculated on: </a:t>
            </a:r>
            <a:r>
              <a:rPr lang="en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July 20, 2026</a:t>
            </a:r>
            <a:r>
              <a:rPr lang="en"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r>
              <a:rPr lang="en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r>
              <a:rPr lang="en"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r>
              <a:rPr lang="en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endParaRPr sz="900" b="1" i="1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67" name="Google Shape;167;p18"/>
          <p:cNvGraphicFramePr/>
          <p:nvPr/>
        </p:nvGraphicFramePr>
        <p:xfrm>
          <a:off x="262038" y="1276441"/>
          <a:ext cx="5622225" cy="2319450"/>
        </p:xfrm>
        <a:graphic>
          <a:graphicData uri="http://schemas.openxmlformats.org/drawingml/2006/table">
            <a:tbl>
              <a:tblPr>
                <a:noFill/>
                <a:tableStyleId>{1B2C387D-6534-4F7D-80E8-5A1825E4ADC3}</a:tableStyleId>
              </a:tblPr>
              <a:tblGrid>
                <a:gridCol w="2261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6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4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8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6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Savings </a:t>
                      </a: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Paths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Eligible Servers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Current Cost ($)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Updated Cost ($)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Savings</a:t>
                      </a:r>
                      <a:endParaRPr sz="800" b="1" i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Avg. Perf. Uplift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Hourly Cost Optimization</a:t>
                      </a:r>
                      <a:b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Similar or higher performance at lowest available cost </a:t>
                      </a:r>
                      <a:r>
                        <a:rPr lang="en" sz="8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</a:t>
                      </a:r>
                      <a:r>
                        <a:rPr lang="en" sz="800" i="1" u="sng">
                          <a:latin typeface="Montserrat"/>
                          <a:ea typeface="Montserrat"/>
                          <a:cs typeface="Montserrat"/>
                          <a:sym typeface="Montserrat"/>
                          <a:hlinkClick r:id="rId3" action="ppaction://hlinksldjump"/>
                        </a:rPr>
                        <a:t>See details</a:t>
                      </a:r>
                      <a:r>
                        <a:rPr lang="en" sz="8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41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(84% )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$449.4K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$400.0K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$49.4K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(11%)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43%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Modernize</a:t>
                      </a:r>
                      <a:b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Maintain instance size while reducing estimated runtime with higher performance option </a:t>
                      </a:r>
                      <a:r>
                        <a:rPr lang="en" sz="8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</a:t>
                      </a:r>
                      <a:r>
                        <a:rPr lang="en" sz="800" i="1" u="sng">
                          <a:latin typeface="Montserrat"/>
                          <a:ea typeface="Montserrat"/>
                          <a:cs typeface="Montserrat"/>
                          <a:sym typeface="Montserrat"/>
                          <a:hlinkClick r:id="rId4" action="ppaction://hlinksldjump"/>
                        </a:rPr>
                        <a:t>See details</a:t>
                      </a:r>
                      <a:r>
                        <a:rPr lang="en" sz="8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49</a:t>
                      </a:r>
                      <a:endParaRPr sz="9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(100% )</a:t>
                      </a:r>
                      <a:endParaRPr sz="9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$502.8K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$210.0K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$292.8K</a:t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(58%)</a:t>
                      </a: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232%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Modernize &amp; Downsize</a:t>
                      </a:r>
                      <a:br>
                        <a:rPr lang="en" sz="9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Reduce instance size by 50% if ~2x performance option is available </a:t>
                      </a: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</a:t>
                      </a:r>
                      <a:r>
                        <a:rPr lang="en" sz="800" i="1" u="sng">
                          <a:latin typeface="Montserrat"/>
                          <a:ea typeface="Montserrat"/>
                          <a:cs typeface="Montserrat"/>
                          <a:sym typeface="Montserrat"/>
                          <a:hlinkClick r:id="rId5" action="ppaction://hlinksldjump"/>
                        </a:rPr>
                        <a:t>See details</a:t>
                      </a:r>
                      <a:r>
                        <a:rPr lang="en" sz="8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  <a:endParaRPr sz="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49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(100% )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$502.8K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$239.7K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$263.2K</a:t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(52%)</a:t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8" name="Google Shape;168;p18"/>
          <p:cNvSpPr/>
          <p:nvPr/>
        </p:nvSpPr>
        <p:spPr>
          <a:xfrm>
            <a:off x="6287750" y="2787420"/>
            <a:ext cx="122400" cy="1406700"/>
          </a:xfrm>
          <a:prstGeom prst="leftBracket">
            <a:avLst>
              <a:gd name="adj" fmla="val 833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18"/>
          <p:cNvSpPr/>
          <p:nvPr/>
        </p:nvSpPr>
        <p:spPr>
          <a:xfrm rot="10800000">
            <a:off x="8772400" y="2787305"/>
            <a:ext cx="122400" cy="1406700"/>
          </a:xfrm>
          <a:prstGeom prst="leftBracket">
            <a:avLst>
              <a:gd name="adj" fmla="val 833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6226398" y="2494225"/>
            <a:ext cx="168900" cy="16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3446" y="61993"/>
                </a:moveTo>
                <a:lnTo>
                  <a:pt x="113446" y="61993"/>
                </a:lnTo>
                <a:cubicBezTo>
                  <a:pt x="100564" y="61993"/>
                  <a:pt x="100564" y="61993"/>
                  <a:pt x="100564" y="61993"/>
                </a:cubicBezTo>
                <a:cubicBezTo>
                  <a:pt x="95819" y="61993"/>
                  <a:pt x="94237" y="59202"/>
                  <a:pt x="94237" y="56411"/>
                </a:cubicBezTo>
                <a:cubicBezTo>
                  <a:pt x="94237" y="33887"/>
                  <a:pt x="94237" y="33887"/>
                  <a:pt x="94237" y="33887"/>
                </a:cubicBezTo>
                <a:cubicBezTo>
                  <a:pt x="94237" y="31096"/>
                  <a:pt x="95819" y="28305"/>
                  <a:pt x="100564" y="28305"/>
                </a:cubicBezTo>
                <a:cubicBezTo>
                  <a:pt x="113446" y="28305"/>
                  <a:pt x="113446" y="28305"/>
                  <a:pt x="113446" y="28305"/>
                </a:cubicBezTo>
                <a:cubicBezTo>
                  <a:pt x="116610" y="28305"/>
                  <a:pt x="119774" y="31096"/>
                  <a:pt x="119774" y="33887"/>
                </a:cubicBezTo>
                <a:cubicBezTo>
                  <a:pt x="119774" y="56411"/>
                  <a:pt x="119774" y="56411"/>
                  <a:pt x="119774" y="56411"/>
                </a:cubicBezTo>
                <a:cubicBezTo>
                  <a:pt x="119774" y="59202"/>
                  <a:pt x="116610" y="61993"/>
                  <a:pt x="113446" y="61993"/>
                </a:cubicBezTo>
                <a:close/>
                <a:moveTo>
                  <a:pt x="100564" y="5780"/>
                </a:moveTo>
                <a:lnTo>
                  <a:pt x="100564" y="5780"/>
                </a:lnTo>
                <a:cubicBezTo>
                  <a:pt x="100564" y="2990"/>
                  <a:pt x="102146" y="0"/>
                  <a:pt x="106892" y="0"/>
                </a:cubicBezTo>
                <a:cubicBezTo>
                  <a:pt x="110056" y="0"/>
                  <a:pt x="113446" y="2990"/>
                  <a:pt x="113446" y="5780"/>
                </a:cubicBezTo>
                <a:cubicBezTo>
                  <a:pt x="113446" y="22524"/>
                  <a:pt x="113446" y="22524"/>
                  <a:pt x="113446" y="22524"/>
                </a:cubicBezTo>
                <a:cubicBezTo>
                  <a:pt x="100564" y="22524"/>
                  <a:pt x="100564" y="22524"/>
                  <a:pt x="100564" y="22524"/>
                </a:cubicBezTo>
                <a:lnTo>
                  <a:pt x="100564" y="5780"/>
                </a:lnTo>
                <a:close/>
                <a:moveTo>
                  <a:pt x="65536" y="91694"/>
                </a:moveTo>
                <a:lnTo>
                  <a:pt x="65536" y="91694"/>
                </a:lnTo>
                <a:cubicBezTo>
                  <a:pt x="52655" y="91694"/>
                  <a:pt x="52655" y="91694"/>
                  <a:pt x="52655" y="91694"/>
                </a:cubicBezTo>
                <a:cubicBezTo>
                  <a:pt x="49491" y="91694"/>
                  <a:pt x="46327" y="90299"/>
                  <a:pt x="46327" y="85913"/>
                </a:cubicBezTo>
                <a:cubicBezTo>
                  <a:pt x="46327" y="63388"/>
                  <a:pt x="46327" y="63388"/>
                  <a:pt x="46327" y="63388"/>
                </a:cubicBezTo>
                <a:cubicBezTo>
                  <a:pt x="46327" y="60598"/>
                  <a:pt x="49491" y="57807"/>
                  <a:pt x="52655" y="57807"/>
                </a:cubicBezTo>
                <a:cubicBezTo>
                  <a:pt x="65536" y="57807"/>
                  <a:pt x="65536" y="57807"/>
                  <a:pt x="65536" y="57807"/>
                </a:cubicBezTo>
                <a:cubicBezTo>
                  <a:pt x="70282" y="57807"/>
                  <a:pt x="71864" y="60598"/>
                  <a:pt x="71864" y="63388"/>
                </a:cubicBezTo>
                <a:cubicBezTo>
                  <a:pt x="71864" y="85913"/>
                  <a:pt x="71864" y="85913"/>
                  <a:pt x="71864" y="85913"/>
                </a:cubicBezTo>
                <a:cubicBezTo>
                  <a:pt x="71864" y="90299"/>
                  <a:pt x="70282" y="91694"/>
                  <a:pt x="65536" y="91694"/>
                </a:cubicBezTo>
                <a:close/>
                <a:moveTo>
                  <a:pt x="52655" y="5780"/>
                </a:moveTo>
                <a:lnTo>
                  <a:pt x="52655" y="5780"/>
                </a:lnTo>
                <a:cubicBezTo>
                  <a:pt x="52655" y="2990"/>
                  <a:pt x="55819" y="0"/>
                  <a:pt x="58983" y="0"/>
                </a:cubicBezTo>
                <a:cubicBezTo>
                  <a:pt x="63954" y="0"/>
                  <a:pt x="65536" y="2990"/>
                  <a:pt x="65536" y="5780"/>
                </a:cubicBezTo>
                <a:cubicBezTo>
                  <a:pt x="65536" y="52225"/>
                  <a:pt x="65536" y="52225"/>
                  <a:pt x="65536" y="52225"/>
                </a:cubicBezTo>
                <a:cubicBezTo>
                  <a:pt x="52655" y="52225"/>
                  <a:pt x="52655" y="52225"/>
                  <a:pt x="52655" y="52225"/>
                </a:cubicBezTo>
                <a:lnTo>
                  <a:pt x="52655" y="5780"/>
                </a:lnTo>
                <a:close/>
                <a:moveTo>
                  <a:pt x="19209" y="77541"/>
                </a:moveTo>
                <a:lnTo>
                  <a:pt x="19209" y="77541"/>
                </a:lnTo>
                <a:cubicBezTo>
                  <a:pt x="6327" y="77541"/>
                  <a:pt x="6327" y="77541"/>
                  <a:pt x="6327" y="77541"/>
                </a:cubicBezTo>
                <a:cubicBezTo>
                  <a:pt x="3163" y="77541"/>
                  <a:pt x="0" y="74750"/>
                  <a:pt x="0" y="71960"/>
                </a:cubicBezTo>
                <a:cubicBezTo>
                  <a:pt x="0" y="49435"/>
                  <a:pt x="0" y="49435"/>
                  <a:pt x="0" y="49435"/>
                </a:cubicBezTo>
                <a:cubicBezTo>
                  <a:pt x="0" y="45049"/>
                  <a:pt x="3163" y="43654"/>
                  <a:pt x="6327" y="43654"/>
                </a:cubicBezTo>
                <a:cubicBezTo>
                  <a:pt x="19209" y="43654"/>
                  <a:pt x="19209" y="43654"/>
                  <a:pt x="19209" y="43654"/>
                </a:cubicBezTo>
                <a:cubicBezTo>
                  <a:pt x="22372" y="43654"/>
                  <a:pt x="25536" y="45049"/>
                  <a:pt x="25536" y="49435"/>
                </a:cubicBezTo>
                <a:cubicBezTo>
                  <a:pt x="25536" y="71960"/>
                  <a:pt x="25536" y="71960"/>
                  <a:pt x="25536" y="71960"/>
                </a:cubicBezTo>
                <a:cubicBezTo>
                  <a:pt x="25536" y="74750"/>
                  <a:pt x="22372" y="77541"/>
                  <a:pt x="19209" y="77541"/>
                </a:cubicBezTo>
                <a:close/>
                <a:moveTo>
                  <a:pt x="6327" y="5780"/>
                </a:moveTo>
                <a:lnTo>
                  <a:pt x="6327" y="5780"/>
                </a:lnTo>
                <a:cubicBezTo>
                  <a:pt x="6327" y="2990"/>
                  <a:pt x="9491" y="0"/>
                  <a:pt x="12655" y="0"/>
                </a:cubicBezTo>
                <a:cubicBezTo>
                  <a:pt x="16045" y="0"/>
                  <a:pt x="19209" y="2990"/>
                  <a:pt x="19209" y="5780"/>
                </a:cubicBezTo>
                <a:cubicBezTo>
                  <a:pt x="19209" y="38073"/>
                  <a:pt x="19209" y="38073"/>
                  <a:pt x="19209" y="38073"/>
                </a:cubicBezTo>
                <a:cubicBezTo>
                  <a:pt x="6327" y="38073"/>
                  <a:pt x="6327" y="38073"/>
                  <a:pt x="6327" y="38073"/>
                </a:cubicBezTo>
                <a:lnTo>
                  <a:pt x="6327" y="5780"/>
                </a:lnTo>
                <a:close/>
                <a:moveTo>
                  <a:pt x="19209" y="114219"/>
                </a:moveTo>
                <a:lnTo>
                  <a:pt x="19209" y="114219"/>
                </a:lnTo>
                <a:cubicBezTo>
                  <a:pt x="19209" y="118405"/>
                  <a:pt x="16045" y="119800"/>
                  <a:pt x="12655" y="119800"/>
                </a:cubicBezTo>
                <a:cubicBezTo>
                  <a:pt x="9491" y="119800"/>
                  <a:pt x="6327" y="118405"/>
                  <a:pt x="6327" y="114219"/>
                </a:cubicBezTo>
                <a:cubicBezTo>
                  <a:pt x="6327" y="83122"/>
                  <a:pt x="6327" y="83122"/>
                  <a:pt x="6327" y="83122"/>
                </a:cubicBezTo>
                <a:cubicBezTo>
                  <a:pt x="19209" y="83122"/>
                  <a:pt x="19209" y="83122"/>
                  <a:pt x="19209" y="83122"/>
                </a:cubicBezTo>
                <a:lnTo>
                  <a:pt x="19209" y="114219"/>
                </a:lnTo>
                <a:close/>
                <a:moveTo>
                  <a:pt x="65536" y="114219"/>
                </a:moveTo>
                <a:lnTo>
                  <a:pt x="65536" y="114219"/>
                </a:lnTo>
                <a:cubicBezTo>
                  <a:pt x="65536" y="118405"/>
                  <a:pt x="63954" y="119800"/>
                  <a:pt x="58983" y="119800"/>
                </a:cubicBezTo>
                <a:cubicBezTo>
                  <a:pt x="55819" y="119800"/>
                  <a:pt x="52655" y="118405"/>
                  <a:pt x="52655" y="114219"/>
                </a:cubicBezTo>
                <a:cubicBezTo>
                  <a:pt x="52655" y="97275"/>
                  <a:pt x="52655" y="97275"/>
                  <a:pt x="52655" y="97275"/>
                </a:cubicBezTo>
                <a:cubicBezTo>
                  <a:pt x="65536" y="97275"/>
                  <a:pt x="65536" y="97275"/>
                  <a:pt x="65536" y="97275"/>
                </a:cubicBezTo>
                <a:lnTo>
                  <a:pt x="65536" y="114219"/>
                </a:lnTo>
                <a:close/>
                <a:moveTo>
                  <a:pt x="113446" y="114219"/>
                </a:moveTo>
                <a:lnTo>
                  <a:pt x="113446" y="114219"/>
                </a:lnTo>
                <a:cubicBezTo>
                  <a:pt x="113446" y="118405"/>
                  <a:pt x="110056" y="119800"/>
                  <a:pt x="106892" y="119800"/>
                </a:cubicBezTo>
                <a:cubicBezTo>
                  <a:pt x="102146" y="119800"/>
                  <a:pt x="100564" y="118405"/>
                  <a:pt x="100564" y="114219"/>
                </a:cubicBezTo>
                <a:cubicBezTo>
                  <a:pt x="100564" y="67774"/>
                  <a:pt x="100564" y="67774"/>
                  <a:pt x="100564" y="67774"/>
                </a:cubicBezTo>
                <a:cubicBezTo>
                  <a:pt x="113446" y="67774"/>
                  <a:pt x="113446" y="67774"/>
                  <a:pt x="113446" y="67774"/>
                </a:cubicBezTo>
                <a:lnTo>
                  <a:pt x="113446" y="1142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4300" tIns="17150" rIns="34300" bIns="171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91969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8"/>
          <p:cNvSpPr/>
          <p:nvPr/>
        </p:nvSpPr>
        <p:spPr>
          <a:xfrm>
            <a:off x="6215600" y="1693150"/>
            <a:ext cx="190500" cy="16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4276" y="119802"/>
                </a:moveTo>
                <a:lnTo>
                  <a:pt x="114276" y="119802"/>
                </a:lnTo>
                <a:cubicBezTo>
                  <a:pt x="5526" y="119802"/>
                  <a:pt x="5526" y="119802"/>
                  <a:pt x="5526" y="119802"/>
                </a:cubicBezTo>
                <a:cubicBezTo>
                  <a:pt x="2763" y="119802"/>
                  <a:pt x="0" y="117044"/>
                  <a:pt x="0" y="114285"/>
                </a:cubicBezTo>
                <a:cubicBezTo>
                  <a:pt x="0" y="20886"/>
                  <a:pt x="0" y="20886"/>
                  <a:pt x="0" y="20886"/>
                </a:cubicBezTo>
                <a:cubicBezTo>
                  <a:pt x="0" y="18128"/>
                  <a:pt x="2763" y="15369"/>
                  <a:pt x="5526" y="15369"/>
                </a:cubicBezTo>
                <a:cubicBezTo>
                  <a:pt x="16578" y="15369"/>
                  <a:pt x="16578" y="15369"/>
                  <a:pt x="16578" y="15369"/>
                </a:cubicBezTo>
                <a:cubicBezTo>
                  <a:pt x="16578" y="20886"/>
                  <a:pt x="16578" y="20886"/>
                  <a:pt x="16578" y="20886"/>
                </a:cubicBezTo>
                <a:cubicBezTo>
                  <a:pt x="16578" y="27783"/>
                  <a:pt x="23684" y="33497"/>
                  <a:pt x="30592" y="33497"/>
                </a:cubicBezTo>
                <a:cubicBezTo>
                  <a:pt x="37500" y="33497"/>
                  <a:pt x="43223" y="27783"/>
                  <a:pt x="43223" y="20886"/>
                </a:cubicBezTo>
                <a:cubicBezTo>
                  <a:pt x="43223" y="15369"/>
                  <a:pt x="43223" y="15369"/>
                  <a:pt x="43223" y="15369"/>
                </a:cubicBezTo>
                <a:cubicBezTo>
                  <a:pt x="76578" y="15369"/>
                  <a:pt x="76578" y="15369"/>
                  <a:pt x="76578" y="15369"/>
                </a:cubicBezTo>
                <a:cubicBezTo>
                  <a:pt x="76578" y="20886"/>
                  <a:pt x="76578" y="20886"/>
                  <a:pt x="76578" y="20886"/>
                </a:cubicBezTo>
                <a:cubicBezTo>
                  <a:pt x="76578" y="27783"/>
                  <a:pt x="82302" y="33497"/>
                  <a:pt x="89210" y="33497"/>
                </a:cubicBezTo>
                <a:cubicBezTo>
                  <a:pt x="96118" y="33497"/>
                  <a:pt x="103223" y="27783"/>
                  <a:pt x="103223" y="20886"/>
                </a:cubicBezTo>
                <a:cubicBezTo>
                  <a:pt x="103223" y="15369"/>
                  <a:pt x="103223" y="15369"/>
                  <a:pt x="103223" y="15369"/>
                </a:cubicBezTo>
                <a:cubicBezTo>
                  <a:pt x="114276" y="15369"/>
                  <a:pt x="114276" y="15369"/>
                  <a:pt x="114276" y="15369"/>
                </a:cubicBezTo>
                <a:cubicBezTo>
                  <a:pt x="117039" y="15369"/>
                  <a:pt x="119802" y="18128"/>
                  <a:pt x="119802" y="20886"/>
                </a:cubicBezTo>
                <a:cubicBezTo>
                  <a:pt x="119802" y="114285"/>
                  <a:pt x="119802" y="114285"/>
                  <a:pt x="119802" y="114285"/>
                </a:cubicBezTo>
                <a:cubicBezTo>
                  <a:pt x="119802" y="117044"/>
                  <a:pt x="117039" y="119802"/>
                  <a:pt x="114276" y="119802"/>
                </a:cubicBezTo>
                <a:close/>
                <a:moveTo>
                  <a:pt x="108750" y="44532"/>
                </a:moveTo>
                <a:lnTo>
                  <a:pt x="108750" y="44532"/>
                </a:lnTo>
                <a:cubicBezTo>
                  <a:pt x="11052" y="44532"/>
                  <a:pt x="11052" y="44532"/>
                  <a:pt x="11052" y="44532"/>
                </a:cubicBezTo>
                <a:cubicBezTo>
                  <a:pt x="11052" y="108571"/>
                  <a:pt x="11052" y="108571"/>
                  <a:pt x="11052" y="108571"/>
                </a:cubicBezTo>
                <a:cubicBezTo>
                  <a:pt x="108750" y="108571"/>
                  <a:pt x="108750" y="108571"/>
                  <a:pt x="108750" y="108571"/>
                </a:cubicBezTo>
                <a:lnTo>
                  <a:pt x="108750" y="44532"/>
                </a:lnTo>
                <a:close/>
                <a:moveTo>
                  <a:pt x="37500" y="83546"/>
                </a:moveTo>
                <a:lnTo>
                  <a:pt x="37500" y="83546"/>
                </a:lnTo>
                <a:cubicBezTo>
                  <a:pt x="37500" y="82167"/>
                  <a:pt x="38881" y="80788"/>
                  <a:pt x="40460" y="80788"/>
                </a:cubicBezTo>
                <a:cubicBezTo>
                  <a:pt x="41842" y="79408"/>
                  <a:pt x="43223" y="78029"/>
                  <a:pt x="44605" y="78029"/>
                </a:cubicBezTo>
                <a:cubicBezTo>
                  <a:pt x="45986" y="76650"/>
                  <a:pt x="45986" y="76650"/>
                  <a:pt x="47368" y="75270"/>
                </a:cubicBezTo>
                <a:cubicBezTo>
                  <a:pt x="47368" y="75270"/>
                  <a:pt x="48750" y="75270"/>
                  <a:pt x="48750" y="73891"/>
                </a:cubicBezTo>
                <a:cubicBezTo>
                  <a:pt x="50131" y="73891"/>
                  <a:pt x="50131" y="72315"/>
                  <a:pt x="51513" y="72315"/>
                </a:cubicBezTo>
                <a:cubicBezTo>
                  <a:pt x="51513" y="70935"/>
                  <a:pt x="51513" y="69556"/>
                  <a:pt x="51513" y="69556"/>
                </a:cubicBezTo>
                <a:cubicBezTo>
                  <a:pt x="51513" y="66798"/>
                  <a:pt x="51513" y="66798"/>
                  <a:pt x="50131" y="65418"/>
                </a:cubicBezTo>
                <a:cubicBezTo>
                  <a:pt x="50131" y="64039"/>
                  <a:pt x="48750" y="64039"/>
                  <a:pt x="47368" y="64039"/>
                </a:cubicBezTo>
                <a:cubicBezTo>
                  <a:pt x="45986" y="64039"/>
                  <a:pt x="44605" y="64039"/>
                  <a:pt x="44605" y="64039"/>
                </a:cubicBezTo>
                <a:cubicBezTo>
                  <a:pt x="43223" y="65418"/>
                  <a:pt x="43223" y="65418"/>
                  <a:pt x="43223" y="66798"/>
                </a:cubicBezTo>
                <a:cubicBezTo>
                  <a:pt x="41842" y="66798"/>
                  <a:pt x="41842" y="68177"/>
                  <a:pt x="41842" y="69556"/>
                </a:cubicBezTo>
                <a:lnTo>
                  <a:pt x="41842" y="70935"/>
                </a:lnTo>
                <a:cubicBezTo>
                  <a:pt x="34736" y="70935"/>
                  <a:pt x="34736" y="70935"/>
                  <a:pt x="34736" y="70935"/>
                </a:cubicBezTo>
                <a:cubicBezTo>
                  <a:pt x="34736" y="69556"/>
                  <a:pt x="34736" y="68177"/>
                  <a:pt x="36118" y="66798"/>
                </a:cubicBezTo>
                <a:cubicBezTo>
                  <a:pt x="36118" y="64039"/>
                  <a:pt x="36118" y="62660"/>
                  <a:pt x="37500" y="61280"/>
                </a:cubicBezTo>
                <a:cubicBezTo>
                  <a:pt x="38881" y="61280"/>
                  <a:pt x="40460" y="59901"/>
                  <a:pt x="41842" y="58522"/>
                </a:cubicBezTo>
                <a:cubicBezTo>
                  <a:pt x="43223" y="58522"/>
                  <a:pt x="44605" y="58522"/>
                  <a:pt x="47368" y="58522"/>
                </a:cubicBezTo>
                <a:cubicBezTo>
                  <a:pt x="48750" y="58522"/>
                  <a:pt x="50131" y="58522"/>
                  <a:pt x="51513" y="58522"/>
                </a:cubicBezTo>
                <a:cubicBezTo>
                  <a:pt x="52894" y="59901"/>
                  <a:pt x="54276" y="59901"/>
                  <a:pt x="55657" y="61280"/>
                </a:cubicBezTo>
                <a:cubicBezTo>
                  <a:pt x="55657" y="61280"/>
                  <a:pt x="57236" y="62660"/>
                  <a:pt x="57236" y="64039"/>
                </a:cubicBezTo>
                <a:cubicBezTo>
                  <a:pt x="58618" y="65418"/>
                  <a:pt x="58618" y="66798"/>
                  <a:pt x="58618" y="68177"/>
                </a:cubicBezTo>
                <a:cubicBezTo>
                  <a:pt x="58618" y="69556"/>
                  <a:pt x="58618" y="72315"/>
                  <a:pt x="58618" y="72315"/>
                </a:cubicBezTo>
                <a:cubicBezTo>
                  <a:pt x="57236" y="73891"/>
                  <a:pt x="57236" y="75270"/>
                  <a:pt x="55657" y="76650"/>
                </a:cubicBezTo>
                <a:cubicBezTo>
                  <a:pt x="54276" y="76650"/>
                  <a:pt x="54276" y="78029"/>
                  <a:pt x="52894" y="79408"/>
                </a:cubicBezTo>
                <a:cubicBezTo>
                  <a:pt x="51513" y="79408"/>
                  <a:pt x="50131" y="80788"/>
                  <a:pt x="48750" y="80788"/>
                </a:cubicBezTo>
                <a:cubicBezTo>
                  <a:pt x="47368" y="82167"/>
                  <a:pt x="47368" y="82167"/>
                  <a:pt x="45986" y="83546"/>
                </a:cubicBezTo>
                <a:cubicBezTo>
                  <a:pt x="44605" y="84926"/>
                  <a:pt x="43223" y="84926"/>
                  <a:pt x="43223" y="86305"/>
                </a:cubicBezTo>
                <a:cubicBezTo>
                  <a:pt x="58618" y="86305"/>
                  <a:pt x="58618" y="86305"/>
                  <a:pt x="58618" y="86305"/>
                </a:cubicBezTo>
                <a:cubicBezTo>
                  <a:pt x="58618" y="92019"/>
                  <a:pt x="58618" y="92019"/>
                  <a:pt x="58618" y="92019"/>
                </a:cubicBezTo>
                <a:cubicBezTo>
                  <a:pt x="33355" y="92019"/>
                  <a:pt x="33355" y="92019"/>
                  <a:pt x="33355" y="92019"/>
                </a:cubicBezTo>
                <a:cubicBezTo>
                  <a:pt x="33355" y="90640"/>
                  <a:pt x="34736" y="89064"/>
                  <a:pt x="34736" y="87684"/>
                </a:cubicBezTo>
                <a:cubicBezTo>
                  <a:pt x="34736" y="86305"/>
                  <a:pt x="36118" y="84926"/>
                  <a:pt x="37500" y="83546"/>
                </a:cubicBezTo>
                <a:close/>
                <a:moveTo>
                  <a:pt x="69671" y="86305"/>
                </a:moveTo>
                <a:lnTo>
                  <a:pt x="69671" y="86305"/>
                </a:lnTo>
                <a:cubicBezTo>
                  <a:pt x="71052" y="87684"/>
                  <a:pt x="71052" y="87684"/>
                  <a:pt x="73815" y="87684"/>
                </a:cubicBezTo>
                <a:cubicBezTo>
                  <a:pt x="73815" y="87684"/>
                  <a:pt x="75197" y="87684"/>
                  <a:pt x="75197" y="86305"/>
                </a:cubicBezTo>
                <a:cubicBezTo>
                  <a:pt x="76578" y="86305"/>
                  <a:pt x="76578" y="86305"/>
                  <a:pt x="77960" y="84926"/>
                </a:cubicBezTo>
                <a:lnTo>
                  <a:pt x="77960" y="83546"/>
                </a:lnTo>
                <a:cubicBezTo>
                  <a:pt x="79539" y="82167"/>
                  <a:pt x="79539" y="82167"/>
                  <a:pt x="79539" y="80788"/>
                </a:cubicBezTo>
                <a:cubicBezTo>
                  <a:pt x="79539" y="80788"/>
                  <a:pt x="79539" y="79408"/>
                  <a:pt x="77960" y="78029"/>
                </a:cubicBezTo>
                <a:lnTo>
                  <a:pt x="77960" y="76650"/>
                </a:lnTo>
                <a:cubicBezTo>
                  <a:pt x="76578" y="76650"/>
                  <a:pt x="76578" y="75270"/>
                  <a:pt x="75197" y="75270"/>
                </a:cubicBezTo>
                <a:lnTo>
                  <a:pt x="73815" y="75270"/>
                </a:lnTo>
                <a:cubicBezTo>
                  <a:pt x="72434" y="75270"/>
                  <a:pt x="71052" y="75270"/>
                  <a:pt x="69671" y="75270"/>
                </a:cubicBezTo>
                <a:cubicBezTo>
                  <a:pt x="69671" y="75270"/>
                  <a:pt x="68289" y="76650"/>
                  <a:pt x="68289" y="78029"/>
                </a:cubicBezTo>
                <a:cubicBezTo>
                  <a:pt x="61381" y="78029"/>
                  <a:pt x="61381" y="78029"/>
                  <a:pt x="61381" y="78029"/>
                </a:cubicBezTo>
                <a:cubicBezTo>
                  <a:pt x="65526" y="58522"/>
                  <a:pt x="65526" y="58522"/>
                  <a:pt x="65526" y="58522"/>
                </a:cubicBezTo>
                <a:cubicBezTo>
                  <a:pt x="83684" y="58522"/>
                  <a:pt x="83684" y="58522"/>
                  <a:pt x="83684" y="58522"/>
                </a:cubicBezTo>
                <a:cubicBezTo>
                  <a:pt x="83684" y="64039"/>
                  <a:pt x="83684" y="64039"/>
                  <a:pt x="83684" y="64039"/>
                </a:cubicBezTo>
                <a:cubicBezTo>
                  <a:pt x="69671" y="64039"/>
                  <a:pt x="69671" y="64039"/>
                  <a:pt x="69671" y="64039"/>
                </a:cubicBezTo>
                <a:cubicBezTo>
                  <a:pt x="68289" y="72315"/>
                  <a:pt x="68289" y="72315"/>
                  <a:pt x="68289" y="72315"/>
                </a:cubicBezTo>
                <a:cubicBezTo>
                  <a:pt x="69671" y="70935"/>
                  <a:pt x="71052" y="70935"/>
                  <a:pt x="72434" y="69556"/>
                </a:cubicBezTo>
                <a:cubicBezTo>
                  <a:pt x="72434" y="69556"/>
                  <a:pt x="73815" y="69556"/>
                  <a:pt x="75197" y="69556"/>
                </a:cubicBezTo>
                <a:cubicBezTo>
                  <a:pt x="76578" y="69556"/>
                  <a:pt x="77960" y="69556"/>
                  <a:pt x="79539" y="70935"/>
                </a:cubicBezTo>
                <a:cubicBezTo>
                  <a:pt x="80921" y="70935"/>
                  <a:pt x="82302" y="72315"/>
                  <a:pt x="83684" y="72315"/>
                </a:cubicBezTo>
                <a:cubicBezTo>
                  <a:pt x="83684" y="73891"/>
                  <a:pt x="85065" y="75270"/>
                  <a:pt x="85065" y="76650"/>
                </a:cubicBezTo>
                <a:cubicBezTo>
                  <a:pt x="86447" y="78029"/>
                  <a:pt x="86447" y="79408"/>
                  <a:pt x="86447" y="80788"/>
                </a:cubicBezTo>
                <a:cubicBezTo>
                  <a:pt x="86447" y="82167"/>
                  <a:pt x="85065" y="84926"/>
                  <a:pt x="85065" y="86305"/>
                </a:cubicBezTo>
                <a:cubicBezTo>
                  <a:pt x="83684" y="87684"/>
                  <a:pt x="83684" y="89064"/>
                  <a:pt x="82302" y="89064"/>
                </a:cubicBezTo>
                <a:cubicBezTo>
                  <a:pt x="80921" y="90640"/>
                  <a:pt x="79539" y="92019"/>
                  <a:pt x="77960" y="92019"/>
                </a:cubicBezTo>
                <a:cubicBezTo>
                  <a:pt x="76578" y="93399"/>
                  <a:pt x="75197" y="93399"/>
                  <a:pt x="73815" y="93399"/>
                </a:cubicBezTo>
                <a:cubicBezTo>
                  <a:pt x="71052" y="93399"/>
                  <a:pt x="69671" y="93399"/>
                  <a:pt x="68289" y="92019"/>
                </a:cubicBezTo>
                <a:cubicBezTo>
                  <a:pt x="66907" y="92019"/>
                  <a:pt x="65526" y="92019"/>
                  <a:pt x="64144" y="90640"/>
                </a:cubicBezTo>
                <a:cubicBezTo>
                  <a:pt x="64144" y="89064"/>
                  <a:pt x="62763" y="89064"/>
                  <a:pt x="61381" y="87684"/>
                </a:cubicBezTo>
                <a:cubicBezTo>
                  <a:pt x="61381" y="86305"/>
                  <a:pt x="61381" y="83546"/>
                  <a:pt x="61381" y="82167"/>
                </a:cubicBezTo>
                <a:cubicBezTo>
                  <a:pt x="68289" y="82167"/>
                  <a:pt x="68289" y="82167"/>
                  <a:pt x="68289" y="82167"/>
                </a:cubicBezTo>
                <a:cubicBezTo>
                  <a:pt x="68289" y="83546"/>
                  <a:pt x="68289" y="84926"/>
                  <a:pt x="69671" y="86305"/>
                </a:cubicBezTo>
                <a:close/>
                <a:moveTo>
                  <a:pt x="89210" y="26403"/>
                </a:moveTo>
                <a:lnTo>
                  <a:pt x="89210" y="26403"/>
                </a:lnTo>
                <a:cubicBezTo>
                  <a:pt x="86447" y="26403"/>
                  <a:pt x="83684" y="23645"/>
                  <a:pt x="83684" y="20886"/>
                </a:cubicBezTo>
                <a:cubicBezTo>
                  <a:pt x="83684" y="5517"/>
                  <a:pt x="83684" y="5517"/>
                  <a:pt x="83684" y="5517"/>
                </a:cubicBezTo>
                <a:cubicBezTo>
                  <a:pt x="83684" y="2758"/>
                  <a:pt x="86447" y="0"/>
                  <a:pt x="89210" y="0"/>
                </a:cubicBezTo>
                <a:cubicBezTo>
                  <a:pt x="93355" y="0"/>
                  <a:pt x="94736" y="2758"/>
                  <a:pt x="94736" y="5517"/>
                </a:cubicBezTo>
                <a:cubicBezTo>
                  <a:pt x="94736" y="20886"/>
                  <a:pt x="94736" y="20886"/>
                  <a:pt x="94736" y="20886"/>
                </a:cubicBezTo>
                <a:cubicBezTo>
                  <a:pt x="94736" y="23645"/>
                  <a:pt x="93355" y="26403"/>
                  <a:pt x="89210" y="26403"/>
                </a:cubicBezTo>
                <a:close/>
                <a:moveTo>
                  <a:pt x="30592" y="26403"/>
                </a:moveTo>
                <a:lnTo>
                  <a:pt x="30592" y="26403"/>
                </a:lnTo>
                <a:cubicBezTo>
                  <a:pt x="26447" y="26403"/>
                  <a:pt x="25065" y="23645"/>
                  <a:pt x="25065" y="20886"/>
                </a:cubicBezTo>
                <a:cubicBezTo>
                  <a:pt x="25065" y="5517"/>
                  <a:pt x="25065" y="5517"/>
                  <a:pt x="25065" y="5517"/>
                </a:cubicBezTo>
                <a:cubicBezTo>
                  <a:pt x="25065" y="2758"/>
                  <a:pt x="26447" y="0"/>
                  <a:pt x="30592" y="0"/>
                </a:cubicBezTo>
                <a:cubicBezTo>
                  <a:pt x="33355" y="0"/>
                  <a:pt x="36118" y="2758"/>
                  <a:pt x="36118" y="5517"/>
                </a:cubicBezTo>
                <a:cubicBezTo>
                  <a:pt x="36118" y="20886"/>
                  <a:pt x="36118" y="20886"/>
                  <a:pt x="36118" y="20886"/>
                </a:cubicBezTo>
                <a:cubicBezTo>
                  <a:pt x="36118" y="23645"/>
                  <a:pt x="33355" y="26403"/>
                  <a:pt x="30592" y="2640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4300" tIns="17150" rIns="34300" bIns="171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91969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8"/>
          <p:cNvSpPr/>
          <p:nvPr/>
        </p:nvSpPr>
        <p:spPr>
          <a:xfrm>
            <a:off x="6215600" y="898527"/>
            <a:ext cx="190500" cy="16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7009" y="65310"/>
                </a:moveTo>
                <a:lnTo>
                  <a:pt x="117009" y="65310"/>
                </a:lnTo>
                <a:lnTo>
                  <a:pt x="117009" y="65310"/>
                </a:lnTo>
                <a:cubicBezTo>
                  <a:pt x="61993" y="91073"/>
                  <a:pt x="61993" y="91073"/>
                  <a:pt x="61993" y="91073"/>
                </a:cubicBezTo>
                <a:lnTo>
                  <a:pt x="61993" y="91073"/>
                </a:lnTo>
                <a:lnTo>
                  <a:pt x="61993" y="91073"/>
                </a:lnTo>
                <a:lnTo>
                  <a:pt x="61993" y="91073"/>
                </a:lnTo>
                <a:cubicBezTo>
                  <a:pt x="61993" y="92655"/>
                  <a:pt x="60598" y="92655"/>
                  <a:pt x="60598" y="92655"/>
                </a:cubicBezTo>
                <a:cubicBezTo>
                  <a:pt x="59202" y="92655"/>
                  <a:pt x="59202" y="92655"/>
                  <a:pt x="57807" y="91073"/>
                </a:cubicBezTo>
                <a:lnTo>
                  <a:pt x="57807" y="91073"/>
                </a:lnTo>
                <a:lnTo>
                  <a:pt x="57807" y="91073"/>
                </a:lnTo>
                <a:lnTo>
                  <a:pt x="57807" y="91073"/>
                </a:lnTo>
                <a:cubicBezTo>
                  <a:pt x="2990" y="65310"/>
                  <a:pt x="2990" y="65310"/>
                  <a:pt x="2990" y="65310"/>
                </a:cubicBezTo>
                <a:lnTo>
                  <a:pt x="2990" y="65310"/>
                </a:lnTo>
                <a:cubicBezTo>
                  <a:pt x="1395" y="65310"/>
                  <a:pt x="0" y="62146"/>
                  <a:pt x="0" y="60564"/>
                </a:cubicBezTo>
                <a:cubicBezTo>
                  <a:pt x="0" y="55819"/>
                  <a:pt x="2990" y="54237"/>
                  <a:pt x="5780" y="54237"/>
                </a:cubicBezTo>
                <a:cubicBezTo>
                  <a:pt x="7176" y="54237"/>
                  <a:pt x="7176" y="54237"/>
                  <a:pt x="8571" y="54237"/>
                </a:cubicBezTo>
                <a:lnTo>
                  <a:pt x="8571" y="54237"/>
                </a:lnTo>
                <a:lnTo>
                  <a:pt x="8571" y="54237"/>
                </a:lnTo>
                <a:lnTo>
                  <a:pt x="8571" y="54237"/>
                </a:lnTo>
                <a:cubicBezTo>
                  <a:pt x="60598" y="78192"/>
                  <a:pt x="60598" y="78192"/>
                  <a:pt x="60598" y="78192"/>
                </a:cubicBezTo>
                <a:cubicBezTo>
                  <a:pt x="112823" y="54237"/>
                  <a:pt x="112823" y="54237"/>
                  <a:pt x="112823" y="54237"/>
                </a:cubicBezTo>
                <a:lnTo>
                  <a:pt x="112823" y="54237"/>
                </a:lnTo>
                <a:lnTo>
                  <a:pt x="112823" y="54237"/>
                </a:lnTo>
                <a:lnTo>
                  <a:pt x="112823" y="54237"/>
                </a:lnTo>
                <a:lnTo>
                  <a:pt x="114219" y="54237"/>
                </a:lnTo>
                <a:cubicBezTo>
                  <a:pt x="118405" y="54237"/>
                  <a:pt x="119800" y="55819"/>
                  <a:pt x="119800" y="60564"/>
                </a:cubicBezTo>
                <a:cubicBezTo>
                  <a:pt x="119800" y="62146"/>
                  <a:pt x="118405" y="65310"/>
                  <a:pt x="117009" y="65310"/>
                </a:cubicBezTo>
                <a:close/>
                <a:moveTo>
                  <a:pt x="117009" y="38192"/>
                </a:moveTo>
                <a:lnTo>
                  <a:pt x="117009" y="38192"/>
                </a:lnTo>
                <a:lnTo>
                  <a:pt x="117009" y="38192"/>
                </a:lnTo>
                <a:cubicBezTo>
                  <a:pt x="61993" y="63728"/>
                  <a:pt x="61993" y="63728"/>
                  <a:pt x="61993" y="63728"/>
                </a:cubicBezTo>
                <a:lnTo>
                  <a:pt x="61993" y="63728"/>
                </a:lnTo>
                <a:lnTo>
                  <a:pt x="61993" y="63728"/>
                </a:lnTo>
                <a:lnTo>
                  <a:pt x="61993" y="63728"/>
                </a:lnTo>
                <a:lnTo>
                  <a:pt x="60598" y="63728"/>
                </a:lnTo>
                <a:cubicBezTo>
                  <a:pt x="59202" y="63728"/>
                  <a:pt x="59202" y="63728"/>
                  <a:pt x="57807" y="63728"/>
                </a:cubicBezTo>
                <a:lnTo>
                  <a:pt x="57807" y="63728"/>
                </a:lnTo>
                <a:lnTo>
                  <a:pt x="57807" y="63728"/>
                </a:lnTo>
                <a:lnTo>
                  <a:pt x="57807" y="63728"/>
                </a:lnTo>
                <a:cubicBezTo>
                  <a:pt x="2990" y="38192"/>
                  <a:pt x="2990" y="38192"/>
                  <a:pt x="2990" y="38192"/>
                </a:cubicBezTo>
                <a:lnTo>
                  <a:pt x="2990" y="38192"/>
                </a:lnTo>
                <a:cubicBezTo>
                  <a:pt x="1395" y="36610"/>
                  <a:pt x="0" y="35028"/>
                  <a:pt x="0" y="31864"/>
                </a:cubicBezTo>
                <a:cubicBezTo>
                  <a:pt x="0" y="30282"/>
                  <a:pt x="1395" y="27118"/>
                  <a:pt x="2990" y="27118"/>
                </a:cubicBezTo>
                <a:lnTo>
                  <a:pt x="2990" y="27118"/>
                </a:lnTo>
                <a:cubicBezTo>
                  <a:pt x="57807" y="1581"/>
                  <a:pt x="57807" y="1581"/>
                  <a:pt x="57807" y="1581"/>
                </a:cubicBezTo>
                <a:lnTo>
                  <a:pt x="57807" y="1581"/>
                </a:lnTo>
                <a:lnTo>
                  <a:pt x="57807" y="1581"/>
                </a:lnTo>
                <a:lnTo>
                  <a:pt x="57807" y="1581"/>
                </a:lnTo>
                <a:cubicBezTo>
                  <a:pt x="59202" y="0"/>
                  <a:pt x="59202" y="0"/>
                  <a:pt x="60598" y="0"/>
                </a:cubicBezTo>
                <a:cubicBezTo>
                  <a:pt x="60598" y="0"/>
                  <a:pt x="61993" y="0"/>
                  <a:pt x="61993" y="1581"/>
                </a:cubicBezTo>
                <a:lnTo>
                  <a:pt x="61993" y="1581"/>
                </a:lnTo>
                <a:lnTo>
                  <a:pt x="61993" y="1581"/>
                </a:lnTo>
                <a:lnTo>
                  <a:pt x="61993" y="1581"/>
                </a:lnTo>
                <a:cubicBezTo>
                  <a:pt x="117009" y="27118"/>
                  <a:pt x="117009" y="27118"/>
                  <a:pt x="117009" y="27118"/>
                </a:cubicBezTo>
                <a:lnTo>
                  <a:pt x="117009" y="27118"/>
                </a:lnTo>
                <a:cubicBezTo>
                  <a:pt x="118405" y="27118"/>
                  <a:pt x="119800" y="30282"/>
                  <a:pt x="119800" y="31864"/>
                </a:cubicBezTo>
                <a:cubicBezTo>
                  <a:pt x="119800" y="35028"/>
                  <a:pt x="118405" y="36610"/>
                  <a:pt x="117009" y="38192"/>
                </a:cubicBezTo>
                <a:close/>
                <a:moveTo>
                  <a:pt x="5780" y="81355"/>
                </a:moveTo>
                <a:lnTo>
                  <a:pt x="5780" y="81355"/>
                </a:lnTo>
                <a:cubicBezTo>
                  <a:pt x="7176" y="81355"/>
                  <a:pt x="7176" y="81355"/>
                  <a:pt x="8571" y="81355"/>
                </a:cubicBezTo>
                <a:lnTo>
                  <a:pt x="8571" y="81355"/>
                </a:lnTo>
                <a:lnTo>
                  <a:pt x="8571" y="81355"/>
                </a:lnTo>
                <a:lnTo>
                  <a:pt x="8571" y="81355"/>
                </a:lnTo>
                <a:cubicBezTo>
                  <a:pt x="60598" y="106892"/>
                  <a:pt x="60598" y="106892"/>
                  <a:pt x="60598" y="106892"/>
                </a:cubicBezTo>
                <a:cubicBezTo>
                  <a:pt x="112823" y="81355"/>
                  <a:pt x="112823" y="81355"/>
                  <a:pt x="112823" y="81355"/>
                </a:cubicBezTo>
                <a:lnTo>
                  <a:pt x="112823" y="81355"/>
                </a:lnTo>
                <a:lnTo>
                  <a:pt x="112823" y="81355"/>
                </a:lnTo>
                <a:lnTo>
                  <a:pt x="112823" y="81355"/>
                </a:lnTo>
                <a:lnTo>
                  <a:pt x="114219" y="81355"/>
                </a:lnTo>
                <a:cubicBezTo>
                  <a:pt x="118405" y="81355"/>
                  <a:pt x="119800" y="84519"/>
                  <a:pt x="119800" y="87683"/>
                </a:cubicBezTo>
                <a:cubicBezTo>
                  <a:pt x="119800" y="91073"/>
                  <a:pt x="118405" y="92655"/>
                  <a:pt x="117009" y="94237"/>
                </a:cubicBezTo>
                <a:lnTo>
                  <a:pt x="117009" y="94237"/>
                </a:lnTo>
                <a:cubicBezTo>
                  <a:pt x="61993" y="119774"/>
                  <a:pt x="61993" y="119774"/>
                  <a:pt x="61993" y="119774"/>
                </a:cubicBezTo>
                <a:lnTo>
                  <a:pt x="61993" y="119774"/>
                </a:lnTo>
                <a:lnTo>
                  <a:pt x="61993" y="119774"/>
                </a:lnTo>
                <a:lnTo>
                  <a:pt x="61993" y="119774"/>
                </a:lnTo>
                <a:lnTo>
                  <a:pt x="60598" y="119774"/>
                </a:lnTo>
                <a:cubicBezTo>
                  <a:pt x="59202" y="119774"/>
                  <a:pt x="59202" y="119774"/>
                  <a:pt x="57807" y="119774"/>
                </a:cubicBezTo>
                <a:lnTo>
                  <a:pt x="57807" y="119774"/>
                </a:lnTo>
                <a:lnTo>
                  <a:pt x="57807" y="119774"/>
                </a:lnTo>
                <a:lnTo>
                  <a:pt x="57807" y="119774"/>
                </a:lnTo>
                <a:cubicBezTo>
                  <a:pt x="2990" y="94237"/>
                  <a:pt x="2990" y="94237"/>
                  <a:pt x="2990" y="94237"/>
                </a:cubicBezTo>
                <a:lnTo>
                  <a:pt x="2990" y="94237"/>
                </a:lnTo>
                <a:cubicBezTo>
                  <a:pt x="1395" y="92655"/>
                  <a:pt x="0" y="91073"/>
                  <a:pt x="0" y="87683"/>
                </a:cubicBezTo>
                <a:cubicBezTo>
                  <a:pt x="0" y="84519"/>
                  <a:pt x="2990" y="81355"/>
                  <a:pt x="5780" y="8135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4300" tIns="17150" rIns="34300" bIns="171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91969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8"/>
          <p:cNvSpPr/>
          <p:nvPr/>
        </p:nvSpPr>
        <p:spPr>
          <a:xfrm>
            <a:off x="6260003" y="1291225"/>
            <a:ext cx="101700" cy="16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4117" y="106875"/>
                </a:moveTo>
                <a:cubicBezTo>
                  <a:pt x="74117" y="118125"/>
                  <a:pt x="74117" y="118125"/>
                  <a:pt x="74117" y="118125"/>
                </a:cubicBezTo>
                <a:cubicBezTo>
                  <a:pt x="74117" y="118125"/>
                  <a:pt x="70588" y="120000"/>
                  <a:pt x="70588" y="120000"/>
                </a:cubicBezTo>
                <a:cubicBezTo>
                  <a:pt x="52941" y="120000"/>
                  <a:pt x="52941" y="120000"/>
                  <a:pt x="52941" y="120000"/>
                </a:cubicBezTo>
                <a:cubicBezTo>
                  <a:pt x="49411" y="120000"/>
                  <a:pt x="49411" y="118125"/>
                  <a:pt x="49411" y="118125"/>
                </a:cubicBezTo>
                <a:cubicBezTo>
                  <a:pt x="49411" y="106875"/>
                  <a:pt x="49411" y="106875"/>
                  <a:pt x="49411" y="106875"/>
                </a:cubicBezTo>
                <a:cubicBezTo>
                  <a:pt x="17647" y="103125"/>
                  <a:pt x="3529" y="93750"/>
                  <a:pt x="3529" y="93750"/>
                </a:cubicBezTo>
                <a:cubicBezTo>
                  <a:pt x="0" y="93750"/>
                  <a:pt x="0" y="91875"/>
                  <a:pt x="3529" y="91875"/>
                </a:cubicBezTo>
                <a:cubicBezTo>
                  <a:pt x="14117" y="82500"/>
                  <a:pt x="14117" y="82500"/>
                  <a:pt x="14117" y="82500"/>
                </a:cubicBezTo>
                <a:cubicBezTo>
                  <a:pt x="14117" y="82500"/>
                  <a:pt x="17647" y="80625"/>
                  <a:pt x="17647" y="80625"/>
                </a:cubicBezTo>
                <a:cubicBezTo>
                  <a:pt x="17647" y="80625"/>
                  <a:pt x="21176" y="82500"/>
                  <a:pt x="21176" y="82500"/>
                </a:cubicBezTo>
                <a:cubicBezTo>
                  <a:pt x="21176" y="82500"/>
                  <a:pt x="38823" y="91875"/>
                  <a:pt x="60000" y="91875"/>
                </a:cubicBezTo>
                <a:cubicBezTo>
                  <a:pt x="74117" y="91875"/>
                  <a:pt x="88235" y="88125"/>
                  <a:pt x="88235" y="80625"/>
                </a:cubicBezTo>
                <a:cubicBezTo>
                  <a:pt x="88235" y="73125"/>
                  <a:pt x="70588" y="71250"/>
                  <a:pt x="56470" y="67500"/>
                </a:cubicBezTo>
                <a:cubicBezTo>
                  <a:pt x="31764" y="61875"/>
                  <a:pt x="3529" y="56250"/>
                  <a:pt x="3529" y="39375"/>
                </a:cubicBezTo>
                <a:cubicBezTo>
                  <a:pt x="3529" y="26250"/>
                  <a:pt x="21176" y="16875"/>
                  <a:pt x="49411" y="15000"/>
                </a:cubicBezTo>
                <a:cubicBezTo>
                  <a:pt x="49411" y="1875"/>
                  <a:pt x="49411" y="1875"/>
                  <a:pt x="49411" y="1875"/>
                </a:cubicBezTo>
                <a:cubicBezTo>
                  <a:pt x="49411" y="0"/>
                  <a:pt x="49411" y="0"/>
                  <a:pt x="52941" y="0"/>
                </a:cubicBezTo>
                <a:cubicBezTo>
                  <a:pt x="70588" y="0"/>
                  <a:pt x="70588" y="0"/>
                  <a:pt x="70588" y="0"/>
                </a:cubicBezTo>
                <a:cubicBezTo>
                  <a:pt x="70588" y="0"/>
                  <a:pt x="74117" y="0"/>
                  <a:pt x="74117" y="1875"/>
                </a:cubicBezTo>
                <a:cubicBezTo>
                  <a:pt x="74117" y="13125"/>
                  <a:pt x="74117" y="13125"/>
                  <a:pt x="74117" y="13125"/>
                </a:cubicBezTo>
                <a:cubicBezTo>
                  <a:pt x="98823" y="15000"/>
                  <a:pt x="112941" y="22500"/>
                  <a:pt x="112941" y="22500"/>
                </a:cubicBezTo>
                <a:cubicBezTo>
                  <a:pt x="116470" y="24375"/>
                  <a:pt x="116470" y="24375"/>
                  <a:pt x="112941" y="26250"/>
                </a:cubicBezTo>
                <a:cubicBezTo>
                  <a:pt x="102352" y="35625"/>
                  <a:pt x="102352" y="35625"/>
                  <a:pt x="102352" y="35625"/>
                </a:cubicBezTo>
                <a:cubicBezTo>
                  <a:pt x="102352" y="35625"/>
                  <a:pt x="102352" y="35625"/>
                  <a:pt x="102352" y="35625"/>
                </a:cubicBezTo>
                <a:cubicBezTo>
                  <a:pt x="98823" y="35625"/>
                  <a:pt x="98823" y="35625"/>
                  <a:pt x="98823" y="35625"/>
                </a:cubicBezTo>
                <a:cubicBezTo>
                  <a:pt x="98823" y="35625"/>
                  <a:pt x="81176" y="28125"/>
                  <a:pt x="63529" y="28125"/>
                </a:cubicBezTo>
                <a:cubicBezTo>
                  <a:pt x="45882" y="28125"/>
                  <a:pt x="35294" y="33750"/>
                  <a:pt x="35294" y="39375"/>
                </a:cubicBezTo>
                <a:cubicBezTo>
                  <a:pt x="35294" y="46875"/>
                  <a:pt x="52941" y="48750"/>
                  <a:pt x="70588" y="52500"/>
                </a:cubicBezTo>
                <a:cubicBezTo>
                  <a:pt x="91764" y="58125"/>
                  <a:pt x="120000" y="63750"/>
                  <a:pt x="120000" y="78750"/>
                </a:cubicBezTo>
                <a:cubicBezTo>
                  <a:pt x="120000" y="93750"/>
                  <a:pt x="98823" y="103125"/>
                  <a:pt x="74117" y="10687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91969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8"/>
          <p:cNvSpPr/>
          <p:nvPr/>
        </p:nvSpPr>
        <p:spPr>
          <a:xfrm>
            <a:off x="6215601" y="2103210"/>
            <a:ext cx="190500" cy="16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411" y="66666"/>
                </a:moveTo>
                <a:cubicBezTo>
                  <a:pt x="79411" y="66666"/>
                  <a:pt x="79411" y="68571"/>
                  <a:pt x="79411" y="68571"/>
                </a:cubicBezTo>
                <a:cubicBezTo>
                  <a:pt x="68823" y="68571"/>
                  <a:pt x="68823" y="68571"/>
                  <a:pt x="68823" y="68571"/>
                </a:cubicBezTo>
                <a:cubicBezTo>
                  <a:pt x="68823" y="70476"/>
                  <a:pt x="67058" y="72380"/>
                  <a:pt x="67058" y="74285"/>
                </a:cubicBezTo>
                <a:cubicBezTo>
                  <a:pt x="68823" y="78095"/>
                  <a:pt x="70588" y="80000"/>
                  <a:pt x="72352" y="81904"/>
                </a:cubicBezTo>
                <a:cubicBezTo>
                  <a:pt x="72352" y="81904"/>
                  <a:pt x="72352" y="83809"/>
                  <a:pt x="72352" y="83809"/>
                </a:cubicBezTo>
                <a:cubicBezTo>
                  <a:pt x="72352" y="83809"/>
                  <a:pt x="72352" y="83809"/>
                  <a:pt x="72352" y="85714"/>
                </a:cubicBezTo>
                <a:cubicBezTo>
                  <a:pt x="70588" y="87619"/>
                  <a:pt x="63529" y="95238"/>
                  <a:pt x="61764" y="95238"/>
                </a:cubicBezTo>
                <a:cubicBezTo>
                  <a:pt x="61764" y="95238"/>
                  <a:pt x="61764" y="95238"/>
                  <a:pt x="61764" y="95238"/>
                </a:cubicBezTo>
                <a:cubicBezTo>
                  <a:pt x="54705" y="89523"/>
                  <a:pt x="54705" y="89523"/>
                  <a:pt x="54705" y="89523"/>
                </a:cubicBezTo>
                <a:cubicBezTo>
                  <a:pt x="52941" y="89523"/>
                  <a:pt x="51176" y="89523"/>
                  <a:pt x="49411" y="91428"/>
                </a:cubicBezTo>
                <a:cubicBezTo>
                  <a:pt x="49411" y="93333"/>
                  <a:pt x="47647" y="97142"/>
                  <a:pt x="47647" y="100952"/>
                </a:cubicBezTo>
                <a:cubicBezTo>
                  <a:pt x="47647" y="102857"/>
                  <a:pt x="45882" y="102857"/>
                  <a:pt x="45882" y="102857"/>
                </a:cubicBezTo>
                <a:cubicBezTo>
                  <a:pt x="33529" y="102857"/>
                  <a:pt x="33529" y="102857"/>
                  <a:pt x="33529" y="102857"/>
                </a:cubicBezTo>
                <a:cubicBezTo>
                  <a:pt x="33529" y="102857"/>
                  <a:pt x="31764" y="102857"/>
                  <a:pt x="31764" y="100952"/>
                </a:cubicBezTo>
                <a:cubicBezTo>
                  <a:pt x="30000" y="91428"/>
                  <a:pt x="30000" y="91428"/>
                  <a:pt x="30000" y="91428"/>
                </a:cubicBezTo>
                <a:cubicBezTo>
                  <a:pt x="28235" y="89523"/>
                  <a:pt x="28235" y="89523"/>
                  <a:pt x="26470" y="89523"/>
                </a:cubicBezTo>
                <a:cubicBezTo>
                  <a:pt x="19411" y="95238"/>
                  <a:pt x="19411" y="95238"/>
                  <a:pt x="19411" y="95238"/>
                </a:cubicBezTo>
                <a:cubicBezTo>
                  <a:pt x="17647" y="95238"/>
                  <a:pt x="17647" y="95238"/>
                  <a:pt x="17647" y="95238"/>
                </a:cubicBezTo>
                <a:cubicBezTo>
                  <a:pt x="17647" y="95238"/>
                  <a:pt x="15882" y="95238"/>
                  <a:pt x="15882" y="95238"/>
                </a:cubicBezTo>
                <a:cubicBezTo>
                  <a:pt x="14117" y="93333"/>
                  <a:pt x="7058" y="85714"/>
                  <a:pt x="7058" y="83809"/>
                </a:cubicBezTo>
                <a:cubicBezTo>
                  <a:pt x="7058" y="83809"/>
                  <a:pt x="7058" y="83809"/>
                  <a:pt x="7058" y="81904"/>
                </a:cubicBezTo>
                <a:cubicBezTo>
                  <a:pt x="8823" y="80000"/>
                  <a:pt x="10588" y="78095"/>
                  <a:pt x="12352" y="74285"/>
                </a:cubicBezTo>
                <a:cubicBezTo>
                  <a:pt x="12352" y="72380"/>
                  <a:pt x="10588" y="70476"/>
                  <a:pt x="10588" y="68571"/>
                </a:cubicBezTo>
                <a:cubicBezTo>
                  <a:pt x="1764" y="66666"/>
                  <a:pt x="1764" y="66666"/>
                  <a:pt x="1764" y="66666"/>
                </a:cubicBezTo>
                <a:cubicBezTo>
                  <a:pt x="0" y="66666"/>
                  <a:pt x="0" y="66666"/>
                  <a:pt x="0" y="64761"/>
                </a:cubicBezTo>
                <a:cubicBezTo>
                  <a:pt x="0" y="53333"/>
                  <a:pt x="0" y="53333"/>
                  <a:pt x="0" y="53333"/>
                </a:cubicBezTo>
                <a:cubicBezTo>
                  <a:pt x="0" y="51428"/>
                  <a:pt x="0" y="51428"/>
                  <a:pt x="1764" y="51428"/>
                </a:cubicBezTo>
                <a:cubicBezTo>
                  <a:pt x="10588" y="49523"/>
                  <a:pt x="10588" y="49523"/>
                  <a:pt x="10588" y="49523"/>
                </a:cubicBezTo>
                <a:cubicBezTo>
                  <a:pt x="10588" y="47619"/>
                  <a:pt x="12352" y="45714"/>
                  <a:pt x="12352" y="43809"/>
                </a:cubicBezTo>
                <a:cubicBezTo>
                  <a:pt x="10588" y="41904"/>
                  <a:pt x="8823" y="38095"/>
                  <a:pt x="7058" y="36190"/>
                </a:cubicBezTo>
                <a:cubicBezTo>
                  <a:pt x="7058" y="36190"/>
                  <a:pt x="7058" y="36190"/>
                  <a:pt x="7058" y="34285"/>
                </a:cubicBezTo>
                <a:cubicBezTo>
                  <a:pt x="7058" y="34285"/>
                  <a:pt x="7058" y="34285"/>
                  <a:pt x="7058" y="34285"/>
                </a:cubicBezTo>
                <a:cubicBezTo>
                  <a:pt x="8823" y="32380"/>
                  <a:pt x="15882" y="22857"/>
                  <a:pt x="17647" y="22857"/>
                </a:cubicBezTo>
                <a:cubicBezTo>
                  <a:pt x="17647" y="22857"/>
                  <a:pt x="17647" y="22857"/>
                  <a:pt x="19411" y="24761"/>
                </a:cubicBezTo>
                <a:cubicBezTo>
                  <a:pt x="26470" y="30476"/>
                  <a:pt x="26470" y="30476"/>
                  <a:pt x="26470" y="30476"/>
                </a:cubicBezTo>
                <a:cubicBezTo>
                  <a:pt x="28235" y="28571"/>
                  <a:pt x="28235" y="28571"/>
                  <a:pt x="30000" y="28571"/>
                </a:cubicBezTo>
                <a:cubicBezTo>
                  <a:pt x="31764" y="24761"/>
                  <a:pt x="31764" y="20952"/>
                  <a:pt x="31764" y="17142"/>
                </a:cubicBezTo>
                <a:cubicBezTo>
                  <a:pt x="31764" y="17142"/>
                  <a:pt x="33529" y="15238"/>
                  <a:pt x="33529" y="15238"/>
                </a:cubicBezTo>
                <a:cubicBezTo>
                  <a:pt x="45882" y="15238"/>
                  <a:pt x="45882" y="15238"/>
                  <a:pt x="45882" y="15238"/>
                </a:cubicBezTo>
                <a:cubicBezTo>
                  <a:pt x="45882" y="15238"/>
                  <a:pt x="47647" y="17142"/>
                  <a:pt x="47647" y="17142"/>
                </a:cubicBezTo>
                <a:cubicBezTo>
                  <a:pt x="49411" y="28571"/>
                  <a:pt x="49411" y="28571"/>
                  <a:pt x="49411" y="28571"/>
                </a:cubicBezTo>
                <a:cubicBezTo>
                  <a:pt x="51176" y="28571"/>
                  <a:pt x="52941" y="28571"/>
                  <a:pt x="54705" y="30476"/>
                </a:cubicBezTo>
                <a:cubicBezTo>
                  <a:pt x="61764" y="24761"/>
                  <a:pt x="61764" y="24761"/>
                  <a:pt x="61764" y="24761"/>
                </a:cubicBezTo>
                <a:cubicBezTo>
                  <a:pt x="61764" y="22857"/>
                  <a:pt x="61764" y="22857"/>
                  <a:pt x="61764" y="22857"/>
                </a:cubicBezTo>
                <a:cubicBezTo>
                  <a:pt x="63529" y="22857"/>
                  <a:pt x="63529" y="22857"/>
                  <a:pt x="63529" y="24761"/>
                </a:cubicBezTo>
                <a:cubicBezTo>
                  <a:pt x="65294" y="24761"/>
                  <a:pt x="72352" y="32380"/>
                  <a:pt x="72352" y="34285"/>
                </a:cubicBezTo>
                <a:cubicBezTo>
                  <a:pt x="72352" y="36190"/>
                  <a:pt x="72352" y="36190"/>
                  <a:pt x="72352" y="36190"/>
                </a:cubicBezTo>
                <a:cubicBezTo>
                  <a:pt x="70588" y="38095"/>
                  <a:pt x="68823" y="41904"/>
                  <a:pt x="67058" y="43809"/>
                </a:cubicBezTo>
                <a:cubicBezTo>
                  <a:pt x="67058" y="45714"/>
                  <a:pt x="68823" y="47619"/>
                  <a:pt x="68823" y="49523"/>
                </a:cubicBezTo>
                <a:cubicBezTo>
                  <a:pt x="79411" y="51428"/>
                  <a:pt x="79411" y="51428"/>
                  <a:pt x="79411" y="51428"/>
                </a:cubicBezTo>
                <a:cubicBezTo>
                  <a:pt x="79411" y="51428"/>
                  <a:pt x="79411" y="51428"/>
                  <a:pt x="79411" y="53333"/>
                </a:cubicBezTo>
                <a:lnTo>
                  <a:pt x="79411" y="66666"/>
                </a:lnTo>
                <a:close/>
                <a:moveTo>
                  <a:pt x="40588" y="41904"/>
                </a:moveTo>
                <a:cubicBezTo>
                  <a:pt x="31764" y="41904"/>
                  <a:pt x="22941" y="49523"/>
                  <a:pt x="22941" y="59047"/>
                </a:cubicBezTo>
                <a:cubicBezTo>
                  <a:pt x="22941" y="68571"/>
                  <a:pt x="31764" y="76190"/>
                  <a:pt x="40588" y="76190"/>
                </a:cubicBezTo>
                <a:cubicBezTo>
                  <a:pt x="49411" y="76190"/>
                  <a:pt x="56470" y="68571"/>
                  <a:pt x="56470" y="59047"/>
                </a:cubicBezTo>
                <a:cubicBezTo>
                  <a:pt x="56470" y="49523"/>
                  <a:pt x="49411" y="41904"/>
                  <a:pt x="40588" y="41904"/>
                </a:cubicBezTo>
                <a:close/>
                <a:moveTo>
                  <a:pt x="120000" y="28571"/>
                </a:moveTo>
                <a:cubicBezTo>
                  <a:pt x="120000" y="30476"/>
                  <a:pt x="112941" y="30476"/>
                  <a:pt x="111176" y="30476"/>
                </a:cubicBezTo>
                <a:cubicBezTo>
                  <a:pt x="111176" y="32380"/>
                  <a:pt x="109411" y="34285"/>
                  <a:pt x="109411" y="34285"/>
                </a:cubicBezTo>
                <a:cubicBezTo>
                  <a:pt x="109411" y="36190"/>
                  <a:pt x="112941" y="43809"/>
                  <a:pt x="112941" y="43809"/>
                </a:cubicBezTo>
                <a:cubicBezTo>
                  <a:pt x="112941" y="43809"/>
                  <a:pt x="112941" y="43809"/>
                  <a:pt x="112941" y="45714"/>
                </a:cubicBezTo>
                <a:cubicBezTo>
                  <a:pt x="111176" y="45714"/>
                  <a:pt x="104117" y="49523"/>
                  <a:pt x="104117" y="49523"/>
                </a:cubicBezTo>
                <a:cubicBezTo>
                  <a:pt x="104117" y="49523"/>
                  <a:pt x="98823" y="41904"/>
                  <a:pt x="98823" y="41904"/>
                </a:cubicBezTo>
                <a:cubicBezTo>
                  <a:pt x="97058" y="41904"/>
                  <a:pt x="97058" y="41904"/>
                  <a:pt x="97058" y="41904"/>
                </a:cubicBezTo>
                <a:cubicBezTo>
                  <a:pt x="95294" y="41904"/>
                  <a:pt x="95294" y="41904"/>
                  <a:pt x="95294" y="41904"/>
                </a:cubicBezTo>
                <a:cubicBezTo>
                  <a:pt x="93529" y="41904"/>
                  <a:pt x="88235" y="49523"/>
                  <a:pt x="88235" y="49523"/>
                </a:cubicBezTo>
                <a:cubicBezTo>
                  <a:pt x="88235" y="49523"/>
                  <a:pt x="81176" y="45714"/>
                  <a:pt x="81176" y="45714"/>
                </a:cubicBezTo>
                <a:cubicBezTo>
                  <a:pt x="79411" y="43809"/>
                  <a:pt x="79411" y="43809"/>
                  <a:pt x="79411" y="43809"/>
                </a:cubicBezTo>
                <a:cubicBezTo>
                  <a:pt x="79411" y="43809"/>
                  <a:pt x="82941" y="36190"/>
                  <a:pt x="82941" y="34285"/>
                </a:cubicBezTo>
                <a:cubicBezTo>
                  <a:pt x="82941" y="34285"/>
                  <a:pt x="81176" y="32380"/>
                  <a:pt x="81176" y="30476"/>
                </a:cubicBezTo>
                <a:cubicBezTo>
                  <a:pt x="79411" y="30476"/>
                  <a:pt x="72352" y="30476"/>
                  <a:pt x="72352" y="28571"/>
                </a:cubicBezTo>
                <a:cubicBezTo>
                  <a:pt x="72352" y="19047"/>
                  <a:pt x="72352" y="19047"/>
                  <a:pt x="72352" y="19047"/>
                </a:cubicBezTo>
                <a:cubicBezTo>
                  <a:pt x="72352" y="19047"/>
                  <a:pt x="79411" y="17142"/>
                  <a:pt x="81176" y="17142"/>
                </a:cubicBezTo>
                <a:cubicBezTo>
                  <a:pt x="81176" y="17142"/>
                  <a:pt x="82941" y="15238"/>
                  <a:pt x="82941" y="13333"/>
                </a:cubicBezTo>
                <a:cubicBezTo>
                  <a:pt x="82941" y="13333"/>
                  <a:pt x="79411" y="5714"/>
                  <a:pt x="79411" y="3809"/>
                </a:cubicBezTo>
                <a:cubicBezTo>
                  <a:pt x="79411" y="3809"/>
                  <a:pt x="79411" y="3809"/>
                  <a:pt x="81176" y="3809"/>
                </a:cubicBezTo>
                <a:cubicBezTo>
                  <a:pt x="81176" y="3809"/>
                  <a:pt x="88235" y="0"/>
                  <a:pt x="88235" y="0"/>
                </a:cubicBezTo>
                <a:cubicBezTo>
                  <a:pt x="88235" y="0"/>
                  <a:pt x="93529" y="5714"/>
                  <a:pt x="95294" y="7619"/>
                </a:cubicBezTo>
                <a:cubicBezTo>
                  <a:pt x="95294" y="7619"/>
                  <a:pt x="95294" y="7619"/>
                  <a:pt x="97058" y="7619"/>
                </a:cubicBezTo>
                <a:cubicBezTo>
                  <a:pt x="97058" y="7619"/>
                  <a:pt x="97058" y="7619"/>
                  <a:pt x="98823" y="7619"/>
                </a:cubicBezTo>
                <a:cubicBezTo>
                  <a:pt x="100588" y="3809"/>
                  <a:pt x="102352" y="1904"/>
                  <a:pt x="104117" y="0"/>
                </a:cubicBezTo>
                <a:cubicBezTo>
                  <a:pt x="104117" y="0"/>
                  <a:pt x="104117" y="0"/>
                  <a:pt x="104117" y="0"/>
                </a:cubicBezTo>
                <a:cubicBezTo>
                  <a:pt x="104117" y="0"/>
                  <a:pt x="111176" y="3809"/>
                  <a:pt x="112941" y="3809"/>
                </a:cubicBezTo>
                <a:cubicBezTo>
                  <a:pt x="112941" y="3809"/>
                  <a:pt x="112941" y="3809"/>
                  <a:pt x="112941" y="3809"/>
                </a:cubicBezTo>
                <a:cubicBezTo>
                  <a:pt x="112941" y="5714"/>
                  <a:pt x="109411" y="13333"/>
                  <a:pt x="109411" y="13333"/>
                </a:cubicBezTo>
                <a:cubicBezTo>
                  <a:pt x="109411" y="15238"/>
                  <a:pt x="111176" y="17142"/>
                  <a:pt x="111176" y="17142"/>
                </a:cubicBezTo>
                <a:cubicBezTo>
                  <a:pt x="112941" y="17142"/>
                  <a:pt x="120000" y="19047"/>
                  <a:pt x="120000" y="19047"/>
                </a:cubicBezTo>
                <a:lnTo>
                  <a:pt x="120000" y="28571"/>
                </a:lnTo>
                <a:close/>
                <a:moveTo>
                  <a:pt x="120000" y="99047"/>
                </a:moveTo>
                <a:cubicBezTo>
                  <a:pt x="120000" y="99047"/>
                  <a:pt x="112941" y="100952"/>
                  <a:pt x="111176" y="100952"/>
                </a:cubicBezTo>
                <a:cubicBezTo>
                  <a:pt x="111176" y="102857"/>
                  <a:pt x="109411" y="102857"/>
                  <a:pt x="109411" y="104761"/>
                </a:cubicBezTo>
                <a:cubicBezTo>
                  <a:pt x="109411" y="106666"/>
                  <a:pt x="112941" y="112380"/>
                  <a:pt x="112941" y="114285"/>
                </a:cubicBezTo>
                <a:cubicBezTo>
                  <a:pt x="112941" y="114285"/>
                  <a:pt x="112941" y="114285"/>
                  <a:pt x="112941" y="114285"/>
                </a:cubicBezTo>
                <a:cubicBezTo>
                  <a:pt x="111176" y="114285"/>
                  <a:pt x="104117" y="120000"/>
                  <a:pt x="104117" y="120000"/>
                </a:cubicBezTo>
                <a:cubicBezTo>
                  <a:pt x="104117" y="120000"/>
                  <a:pt x="98823" y="112380"/>
                  <a:pt x="98823" y="112380"/>
                </a:cubicBezTo>
                <a:cubicBezTo>
                  <a:pt x="97058" y="112380"/>
                  <a:pt x="97058" y="112380"/>
                  <a:pt x="97058" y="112380"/>
                </a:cubicBezTo>
                <a:cubicBezTo>
                  <a:pt x="95294" y="112380"/>
                  <a:pt x="95294" y="112380"/>
                  <a:pt x="95294" y="112380"/>
                </a:cubicBezTo>
                <a:cubicBezTo>
                  <a:pt x="93529" y="112380"/>
                  <a:pt x="88235" y="120000"/>
                  <a:pt x="88235" y="120000"/>
                </a:cubicBezTo>
                <a:cubicBezTo>
                  <a:pt x="88235" y="120000"/>
                  <a:pt x="81176" y="114285"/>
                  <a:pt x="81176" y="114285"/>
                </a:cubicBezTo>
                <a:cubicBezTo>
                  <a:pt x="79411" y="114285"/>
                  <a:pt x="79411" y="114285"/>
                  <a:pt x="79411" y="114285"/>
                </a:cubicBezTo>
                <a:cubicBezTo>
                  <a:pt x="79411" y="112380"/>
                  <a:pt x="82941" y="106666"/>
                  <a:pt x="82941" y="104761"/>
                </a:cubicBezTo>
                <a:cubicBezTo>
                  <a:pt x="82941" y="102857"/>
                  <a:pt x="81176" y="102857"/>
                  <a:pt x="81176" y="100952"/>
                </a:cubicBezTo>
                <a:cubicBezTo>
                  <a:pt x="79411" y="100952"/>
                  <a:pt x="72352" y="99047"/>
                  <a:pt x="72352" y="99047"/>
                </a:cubicBezTo>
                <a:cubicBezTo>
                  <a:pt x="72352" y="89523"/>
                  <a:pt x="72352" y="89523"/>
                  <a:pt x="72352" y="89523"/>
                </a:cubicBezTo>
                <a:cubicBezTo>
                  <a:pt x="72352" y="87619"/>
                  <a:pt x="79411" y="87619"/>
                  <a:pt x="81176" y="87619"/>
                </a:cubicBezTo>
                <a:cubicBezTo>
                  <a:pt x="81176" y="85714"/>
                  <a:pt x="82941" y="85714"/>
                  <a:pt x="82941" y="83809"/>
                </a:cubicBezTo>
                <a:cubicBezTo>
                  <a:pt x="82941" y="81904"/>
                  <a:pt x="79411" y="76190"/>
                  <a:pt x="79411" y="74285"/>
                </a:cubicBezTo>
                <a:cubicBezTo>
                  <a:pt x="79411" y="74285"/>
                  <a:pt x="79411" y="74285"/>
                  <a:pt x="81176" y="74285"/>
                </a:cubicBezTo>
                <a:cubicBezTo>
                  <a:pt x="81176" y="74285"/>
                  <a:pt x="88235" y="68571"/>
                  <a:pt x="88235" y="68571"/>
                </a:cubicBezTo>
                <a:cubicBezTo>
                  <a:pt x="88235" y="68571"/>
                  <a:pt x="93529" y="76190"/>
                  <a:pt x="95294" y="76190"/>
                </a:cubicBezTo>
                <a:cubicBezTo>
                  <a:pt x="95294" y="76190"/>
                  <a:pt x="95294" y="76190"/>
                  <a:pt x="97058" y="76190"/>
                </a:cubicBezTo>
                <a:cubicBezTo>
                  <a:pt x="97058" y="76190"/>
                  <a:pt x="97058" y="76190"/>
                  <a:pt x="98823" y="76190"/>
                </a:cubicBezTo>
                <a:cubicBezTo>
                  <a:pt x="100588" y="74285"/>
                  <a:pt x="102352" y="72380"/>
                  <a:pt x="104117" y="68571"/>
                </a:cubicBezTo>
                <a:cubicBezTo>
                  <a:pt x="104117" y="68571"/>
                  <a:pt x="104117" y="68571"/>
                  <a:pt x="104117" y="68571"/>
                </a:cubicBezTo>
                <a:cubicBezTo>
                  <a:pt x="104117" y="68571"/>
                  <a:pt x="111176" y="74285"/>
                  <a:pt x="112941" y="74285"/>
                </a:cubicBezTo>
                <a:cubicBezTo>
                  <a:pt x="112941" y="74285"/>
                  <a:pt x="112941" y="74285"/>
                  <a:pt x="112941" y="74285"/>
                </a:cubicBezTo>
                <a:cubicBezTo>
                  <a:pt x="112941" y="76190"/>
                  <a:pt x="109411" y="81904"/>
                  <a:pt x="109411" y="83809"/>
                </a:cubicBezTo>
                <a:cubicBezTo>
                  <a:pt x="109411" y="85714"/>
                  <a:pt x="111176" y="85714"/>
                  <a:pt x="111176" y="87619"/>
                </a:cubicBezTo>
                <a:cubicBezTo>
                  <a:pt x="112941" y="87619"/>
                  <a:pt x="120000" y="87619"/>
                  <a:pt x="120000" y="89523"/>
                </a:cubicBezTo>
                <a:lnTo>
                  <a:pt x="120000" y="99047"/>
                </a:lnTo>
                <a:close/>
                <a:moveTo>
                  <a:pt x="97058" y="15238"/>
                </a:moveTo>
                <a:cubicBezTo>
                  <a:pt x="91764" y="15238"/>
                  <a:pt x="88235" y="19047"/>
                  <a:pt x="88235" y="24761"/>
                </a:cubicBezTo>
                <a:cubicBezTo>
                  <a:pt x="88235" y="28571"/>
                  <a:pt x="91764" y="32380"/>
                  <a:pt x="97058" y="32380"/>
                </a:cubicBezTo>
                <a:cubicBezTo>
                  <a:pt x="100588" y="32380"/>
                  <a:pt x="104117" y="28571"/>
                  <a:pt x="104117" y="24761"/>
                </a:cubicBezTo>
                <a:cubicBezTo>
                  <a:pt x="104117" y="19047"/>
                  <a:pt x="100588" y="15238"/>
                  <a:pt x="97058" y="15238"/>
                </a:cubicBezTo>
                <a:close/>
                <a:moveTo>
                  <a:pt x="97058" y="85714"/>
                </a:moveTo>
                <a:cubicBezTo>
                  <a:pt x="91764" y="85714"/>
                  <a:pt x="88235" y="89523"/>
                  <a:pt x="88235" y="93333"/>
                </a:cubicBezTo>
                <a:cubicBezTo>
                  <a:pt x="88235" y="99047"/>
                  <a:pt x="91764" y="102857"/>
                  <a:pt x="97058" y="102857"/>
                </a:cubicBezTo>
                <a:cubicBezTo>
                  <a:pt x="100588" y="102857"/>
                  <a:pt x="104117" y="99047"/>
                  <a:pt x="104117" y="93333"/>
                </a:cubicBezTo>
                <a:cubicBezTo>
                  <a:pt x="104117" y="89523"/>
                  <a:pt x="100588" y="85714"/>
                  <a:pt x="97058" y="857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91969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8"/>
          <p:cNvSpPr/>
          <p:nvPr/>
        </p:nvSpPr>
        <p:spPr>
          <a:xfrm>
            <a:off x="262050" y="3810414"/>
            <a:ext cx="223200" cy="217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8909" y="120000"/>
                </a:moveTo>
                <a:cubicBezTo>
                  <a:pt x="26181" y="120000"/>
                  <a:pt x="0" y="91636"/>
                  <a:pt x="0" y="58909"/>
                </a:cubicBezTo>
                <a:cubicBezTo>
                  <a:pt x="0" y="26181"/>
                  <a:pt x="26181" y="0"/>
                  <a:pt x="58909" y="0"/>
                </a:cubicBezTo>
                <a:cubicBezTo>
                  <a:pt x="91636" y="0"/>
                  <a:pt x="120000" y="26181"/>
                  <a:pt x="120000" y="58909"/>
                </a:cubicBezTo>
                <a:cubicBezTo>
                  <a:pt x="120000" y="91636"/>
                  <a:pt x="91636" y="120000"/>
                  <a:pt x="58909" y="120000"/>
                </a:cubicBezTo>
                <a:close/>
                <a:moveTo>
                  <a:pt x="78545" y="85090"/>
                </a:moveTo>
                <a:cubicBezTo>
                  <a:pt x="78545" y="82909"/>
                  <a:pt x="78545" y="80727"/>
                  <a:pt x="76363" y="80727"/>
                </a:cubicBezTo>
                <a:cubicBezTo>
                  <a:pt x="69818" y="80727"/>
                  <a:pt x="69818" y="80727"/>
                  <a:pt x="69818" y="80727"/>
                </a:cubicBezTo>
                <a:cubicBezTo>
                  <a:pt x="69818" y="41454"/>
                  <a:pt x="69818" y="41454"/>
                  <a:pt x="69818" y="41454"/>
                </a:cubicBezTo>
                <a:cubicBezTo>
                  <a:pt x="69818" y="41454"/>
                  <a:pt x="67636" y="39272"/>
                  <a:pt x="67636" y="39272"/>
                </a:cubicBezTo>
                <a:cubicBezTo>
                  <a:pt x="41454" y="39272"/>
                  <a:pt x="41454" y="39272"/>
                  <a:pt x="41454" y="39272"/>
                </a:cubicBezTo>
                <a:cubicBezTo>
                  <a:pt x="41454" y="39272"/>
                  <a:pt x="39272" y="41454"/>
                  <a:pt x="39272" y="41454"/>
                </a:cubicBezTo>
                <a:cubicBezTo>
                  <a:pt x="39272" y="54545"/>
                  <a:pt x="39272" y="54545"/>
                  <a:pt x="39272" y="54545"/>
                </a:cubicBezTo>
                <a:cubicBezTo>
                  <a:pt x="39272" y="56727"/>
                  <a:pt x="41454" y="56727"/>
                  <a:pt x="41454" y="56727"/>
                </a:cubicBezTo>
                <a:cubicBezTo>
                  <a:pt x="50181" y="56727"/>
                  <a:pt x="50181" y="56727"/>
                  <a:pt x="50181" y="56727"/>
                </a:cubicBezTo>
                <a:cubicBezTo>
                  <a:pt x="50181" y="80727"/>
                  <a:pt x="50181" y="80727"/>
                  <a:pt x="50181" y="80727"/>
                </a:cubicBezTo>
                <a:cubicBezTo>
                  <a:pt x="41454" y="80727"/>
                  <a:pt x="41454" y="80727"/>
                  <a:pt x="41454" y="80727"/>
                </a:cubicBezTo>
                <a:cubicBezTo>
                  <a:pt x="41454" y="80727"/>
                  <a:pt x="39272" y="82909"/>
                  <a:pt x="39272" y="85090"/>
                </a:cubicBezTo>
                <a:cubicBezTo>
                  <a:pt x="39272" y="96000"/>
                  <a:pt x="39272" y="96000"/>
                  <a:pt x="39272" y="96000"/>
                </a:cubicBezTo>
                <a:cubicBezTo>
                  <a:pt x="39272" y="98181"/>
                  <a:pt x="41454" y="98181"/>
                  <a:pt x="41454" y="98181"/>
                </a:cubicBezTo>
                <a:cubicBezTo>
                  <a:pt x="76363" y="98181"/>
                  <a:pt x="76363" y="98181"/>
                  <a:pt x="76363" y="98181"/>
                </a:cubicBezTo>
                <a:cubicBezTo>
                  <a:pt x="78545" y="98181"/>
                  <a:pt x="78545" y="98181"/>
                  <a:pt x="78545" y="96000"/>
                </a:cubicBezTo>
                <a:lnTo>
                  <a:pt x="78545" y="85090"/>
                </a:lnTo>
                <a:close/>
                <a:moveTo>
                  <a:pt x="69818" y="15272"/>
                </a:moveTo>
                <a:cubicBezTo>
                  <a:pt x="69818" y="13090"/>
                  <a:pt x="67636" y="10909"/>
                  <a:pt x="67636" y="10909"/>
                </a:cubicBezTo>
                <a:cubicBezTo>
                  <a:pt x="52363" y="10909"/>
                  <a:pt x="52363" y="10909"/>
                  <a:pt x="52363" y="10909"/>
                </a:cubicBezTo>
                <a:cubicBezTo>
                  <a:pt x="50181" y="10909"/>
                  <a:pt x="50181" y="13090"/>
                  <a:pt x="50181" y="15272"/>
                </a:cubicBezTo>
                <a:cubicBezTo>
                  <a:pt x="50181" y="26181"/>
                  <a:pt x="50181" y="26181"/>
                  <a:pt x="50181" y="26181"/>
                </a:cubicBezTo>
                <a:cubicBezTo>
                  <a:pt x="50181" y="28363"/>
                  <a:pt x="50181" y="28363"/>
                  <a:pt x="52363" y="28363"/>
                </a:cubicBezTo>
                <a:cubicBezTo>
                  <a:pt x="67636" y="28363"/>
                  <a:pt x="67636" y="28363"/>
                  <a:pt x="67636" y="28363"/>
                </a:cubicBezTo>
                <a:cubicBezTo>
                  <a:pt x="67636" y="28363"/>
                  <a:pt x="69818" y="28363"/>
                  <a:pt x="69818" y="26181"/>
                </a:cubicBezTo>
                <a:lnTo>
                  <a:pt x="69818" y="152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91969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512425" y="3708425"/>
            <a:ext cx="54384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Servers can reside within multiple Savings Paths. Once you’ve executed a path, rerun the analysis to receive updated insights on the remaining paths.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9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fld id="{00000000-1234-1234-1234-123412341234}" type="slidenum">
              <a:rPr lang="en">
                <a:solidFill>
                  <a:srgbClr val="1A1C1E"/>
                </a:solidFill>
              </a:rPr>
              <a:t>5</a:t>
            </a:fld>
            <a:endParaRPr>
              <a:solidFill>
                <a:srgbClr val="1A1C1E"/>
              </a:solidFill>
            </a:endParaRPr>
          </a:p>
        </p:txBody>
      </p:sp>
      <p:sp>
        <p:nvSpPr>
          <p:cNvPr id="182" name="Google Shape;182;p19"/>
          <p:cNvSpPr txBox="1">
            <a:spLocks noGrp="1"/>
          </p:cNvSpPr>
          <p:nvPr>
            <p:ph type="title" idx="4294967295"/>
          </p:nvPr>
        </p:nvSpPr>
        <p:spPr>
          <a:xfrm>
            <a:off x="262053" y="111075"/>
            <a:ext cx="5850900" cy="4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AB31F"/>
                </a:solidFill>
              </a:rPr>
              <a:t>How to use this data</a:t>
            </a:r>
            <a:endParaRPr sz="2400">
              <a:solidFill>
                <a:srgbClr val="FAB31F"/>
              </a:solidFill>
            </a:endParaRPr>
          </a:p>
        </p:txBody>
      </p:sp>
      <p:sp>
        <p:nvSpPr>
          <p:cNvPr id="183" name="Google Shape;183;p19"/>
          <p:cNvSpPr txBox="1"/>
          <p:nvPr/>
        </p:nvSpPr>
        <p:spPr>
          <a:xfrm>
            <a:off x="542925" y="628650"/>
            <a:ext cx="10446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rgbClr val="FAB41E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8000">
              <a:solidFill>
                <a:srgbClr val="FAB41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498450" y="1943100"/>
            <a:ext cx="12669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rgbClr val="FAB41E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8000">
              <a:solidFill>
                <a:srgbClr val="FAB41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1246475" y="920025"/>
            <a:ext cx="4716300" cy="8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Customers usually find the “hourly cost optimization” as first-step / quick-win, as it doesn’t typically require revalidation of applications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" name="Google Shape;186;p19"/>
          <p:cNvSpPr txBox="1"/>
          <p:nvPr/>
        </p:nvSpPr>
        <p:spPr>
          <a:xfrm>
            <a:off x="1246475" y="2218550"/>
            <a:ext cx="4480500" cy="18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Knowing the potential savings associated with Modernizing and Downsizing typically helps build the framework for future savings. Running a Free Standard analysis with Cloudamize enables the collection of live telemetry and application dependency data, which will increase the confidence and accuracy of these estimates.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" name="Google Shape;187;p19"/>
          <p:cNvSpPr txBox="1"/>
          <p:nvPr/>
        </p:nvSpPr>
        <p:spPr>
          <a:xfrm rot="-5400000">
            <a:off x="60675" y="1182900"/>
            <a:ext cx="707400" cy="314400"/>
          </a:xfrm>
          <a:prstGeom prst="rect">
            <a:avLst/>
          </a:prstGeom>
          <a:solidFill>
            <a:srgbClr val="FAB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1A1C1E"/>
                </a:solidFill>
                <a:latin typeface="Montserrat"/>
                <a:ea typeface="Montserrat"/>
                <a:cs typeface="Montserrat"/>
                <a:sym typeface="Montserrat"/>
              </a:rPr>
              <a:t>STEP</a:t>
            </a:r>
            <a:endParaRPr sz="1700">
              <a:solidFill>
                <a:srgbClr val="1A1C1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" name="Google Shape;188;p19"/>
          <p:cNvSpPr txBox="1"/>
          <p:nvPr/>
        </p:nvSpPr>
        <p:spPr>
          <a:xfrm rot="-5400000">
            <a:off x="60675" y="2508600"/>
            <a:ext cx="707400" cy="314400"/>
          </a:xfrm>
          <a:prstGeom prst="rect">
            <a:avLst/>
          </a:prstGeom>
          <a:solidFill>
            <a:srgbClr val="FAB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1A1C1E"/>
                </a:solidFill>
                <a:latin typeface="Montserrat"/>
                <a:ea typeface="Montserrat"/>
                <a:cs typeface="Montserrat"/>
                <a:sym typeface="Montserrat"/>
              </a:rPr>
              <a:t>STEP</a:t>
            </a:r>
            <a:endParaRPr sz="1700">
              <a:solidFill>
                <a:srgbClr val="1A1C1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9" name="Google Shape;189;p19"/>
          <p:cNvSpPr/>
          <p:nvPr/>
        </p:nvSpPr>
        <p:spPr>
          <a:xfrm>
            <a:off x="1304525" y="4169525"/>
            <a:ext cx="4364400" cy="408900"/>
          </a:xfrm>
          <a:prstGeom prst="roundRect">
            <a:avLst>
              <a:gd name="adj" fmla="val 16667"/>
            </a:avLst>
          </a:prstGeom>
          <a:solidFill>
            <a:srgbClr val="C30F5A"/>
          </a:solidFill>
          <a:ln w="19050" cap="flat" cmpd="sng">
            <a:solidFill>
              <a:srgbClr val="1A1C1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27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Request a Free Standard Analysis</a:t>
            </a:r>
            <a:endParaRPr sz="800" i="1" u="sng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0" name="Google Shape;190;p19"/>
          <p:cNvGrpSpPr/>
          <p:nvPr/>
        </p:nvGrpSpPr>
        <p:grpSpPr>
          <a:xfrm>
            <a:off x="7201814" y="986407"/>
            <a:ext cx="938189" cy="938497"/>
            <a:chOff x="328613" y="4186238"/>
            <a:chExt cx="292125" cy="292212"/>
          </a:xfrm>
        </p:grpSpPr>
        <p:sp>
          <p:nvSpPr>
            <p:cNvPr id="191" name="Google Shape;191;p19"/>
            <p:cNvSpPr/>
            <p:nvPr/>
          </p:nvSpPr>
          <p:spPr>
            <a:xfrm>
              <a:off x="414338" y="4186238"/>
              <a:ext cx="206400" cy="206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3414" y="11707"/>
                  </a:moveTo>
                  <a:cubicBezTo>
                    <a:pt x="73170" y="16097"/>
                    <a:pt x="57073" y="24878"/>
                    <a:pt x="48292" y="33658"/>
                  </a:cubicBezTo>
                  <a:cubicBezTo>
                    <a:pt x="2926" y="79024"/>
                    <a:pt x="2926" y="79024"/>
                    <a:pt x="2926" y="79024"/>
                  </a:cubicBezTo>
                  <a:cubicBezTo>
                    <a:pt x="0" y="83414"/>
                    <a:pt x="0" y="89268"/>
                    <a:pt x="2926" y="93658"/>
                  </a:cubicBezTo>
                  <a:cubicBezTo>
                    <a:pt x="26341" y="115609"/>
                    <a:pt x="26341" y="115609"/>
                    <a:pt x="26341" y="115609"/>
                  </a:cubicBezTo>
                  <a:cubicBezTo>
                    <a:pt x="30731" y="120000"/>
                    <a:pt x="36585" y="120000"/>
                    <a:pt x="40975" y="115609"/>
                  </a:cubicBezTo>
                  <a:cubicBezTo>
                    <a:pt x="86341" y="71707"/>
                    <a:pt x="86341" y="71707"/>
                    <a:pt x="86341" y="71707"/>
                  </a:cubicBezTo>
                  <a:cubicBezTo>
                    <a:pt x="95121" y="62926"/>
                    <a:pt x="103902" y="46829"/>
                    <a:pt x="108292" y="36585"/>
                  </a:cubicBezTo>
                  <a:cubicBezTo>
                    <a:pt x="120000" y="0"/>
                    <a:pt x="120000" y="0"/>
                    <a:pt x="120000" y="0"/>
                  </a:cubicBezTo>
                  <a:lnTo>
                    <a:pt x="83414" y="11707"/>
                  </a:lnTo>
                  <a:close/>
                  <a:moveTo>
                    <a:pt x="52682" y="89268"/>
                  </a:moveTo>
                  <a:cubicBezTo>
                    <a:pt x="46829" y="96585"/>
                    <a:pt x="36585" y="96585"/>
                    <a:pt x="29268" y="89268"/>
                  </a:cubicBezTo>
                  <a:cubicBezTo>
                    <a:pt x="23414" y="83414"/>
                    <a:pt x="23414" y="73170"/>
                    <a:pt x="29268" y="67317"/>
                  </a:cubicBezTo>
                  <a:cubicBezTo>
                    <a:pt x="36585" y="61463"/>
                    <a:pt x="46829" y="61463"/>
                    <a:pt x="52682" y="67317"/>
                  </a:cubicBezTo>
                  <a:cubicBezTo>
                    <a:pt x="58536" y="73170"/>
                    <a:pt x="58536" y="83414"/>
                    <a:pt x="52682" y="89268"/>
                  </a:cubicBezTo>
                  <a:close/>
                  <a:moveTo>
                    <a:pt x="81951" y="60000"/>
                  </a:moveTo>
                  <a:cubicBezTo>
                    <a:pt x="76097" y="65853"/>
                    <a:pt x="65853" y="65853"/>
                    <a:pt x="60000" y="60000"/>
                  </a:cubicBezTo>
                  <a:cubicBezTo>
                    <a:pt x="54146" y="54146"/>
                    <a:pt x="54146" y="43902"/>
                    <a:pt x="60000" y="38048"/>
                  </a:cubicBezTo>
                  <a:cubicBezTo>
                    <a:pt x="65853" y="30731"/>
                    <a:pt x="76097" y="30731"/>
                    <a:pt x="81951" y="38048"/>
                  </a:cubicBezTo>
                  <a:cubicBezTo>
                    <a:pt x="89268" y="43902"/>
                    <a:pt x="89268" y="54146"/>
                    <a:pt x="81951" y="60000"/>
                  </a:cubicBezTo>
                  <a:close/>
                </a:path>
              </a:pathLst>
            </a:custGeom>
            <a:solidFill>
              <a:srgbClr val="1A1C1E"/>
            </a:solidFill>
            <a:ln>
              <a:noFill/>
            </a:ln>
          </p:spPr>
          <p:txBody>
            <a:bodyPr spcFirstLastPara="1" wrap="square" lIns="110150" tIns="55075" rIns="110150" bIns="550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48"/>
                <a:buFont typeface="Arial"/>
                <a:buNone/>
              </a:pPr>
              <a:endParaRPr sz="2248" b="0" i="0" u="none" strike="noStrike" cap="none">
                <a:solidFill>
                  <a:srgbClr val="91969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9"/>
            <p:cNvSpPr/>
            <p:nvPr/>
          </p:nvSpPr>
          <p:spPr>
            <a:xfrm>
              <a:off x="334963" y="4270375"/>
              <a:ext cx="98400" cy="85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0000" y="109411"/>
                  </a:moveTo>
                  <a:cubicBezTo>
                    <a:pt x="120000" y="17647"/>
                    <a:pt x="120000" y="17647"/>
                    <a:pt x="120000" y="17647"/>
                  </a:cubicBezTo>
                  <a:cubicBezTo>
                    <a:pt x="101538" y="0"/>
                    <a:pt x="73846" y="0"/>
                    <a:pt x="55384" y="17647"/>
                  </a:cubicBezTo>
                  <a:cubicBezTo>
                    <a:pt x="9230" y="74117"/>
                    <a:pt x="9230" y="74117"/>
                    <a:pt x="9230" y="74117"/>
                  </a:cubicBezTo>
                  <a:cubicBezTo>
                    <a:pt x="0" y="84705"/>
                    <a:pt x="0" y="98823"/>
                    <a:pt x="9230" y="109411"/>
                  </a:cubicBezTo>
                  <a:cubicBezTo>
                    <a:pt x="15384" y="120000"/>
                    <a:pt x="30769" y="120000"/>
                    <a:pt x="40000" y="109411"/>
                  </a:cubicBezTo>
                  <a:close/>
                </a:path>
              </a:pathLst>
            </a:custGeom>
            <a:solidFill>
              <a:srgbClr val="1A1C1E"/>
            </a:solidFill>
            <a:ln>
              <a:noFill/>
            </a:ln>
          </p:spPr>
          <p:txBody>
            <a:bodyPr spcFirstLastPara="1" wrap="square" lIns="110150" tIns="55075" rIns="110150" bIns="550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48"/>
                <a:buFont typeface="Arial"/>
                <a:buNone/>
              </a:pPr>
              <a:endParaRPr sz="2248" b="0" i="0" u="none" strike="noStrike" cap="none">
                <a:solidFill>
                  <a:srgbClr val="91969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9"/>
            <p:cNvSpPr/>
            <p:nvPr/>
          </p:nvSpPr>
          <p:spPr>
            <a:xfrm>
              <a:off x="450851" y="4373563"/>
              <a:ext cx="85800" cy="98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588" y="80000"/>
                  </a:moveTo>
                  <a:cubicBezTo>
                    <a:pt x="0" y="89230"/>
                    <a:pt x="0" y="101538"/>
                    <a:pt x="10588" y="110769"/>
                  </a:cubicBezTo>
                  <a:cubicBezTo>
                    <a:pt x="21176" y="120000"/>
                    <a:pt x="35294" y="120000"/>
                    <a:pt x="45882" y="110769"/>
                  </a:cubicBezTo>
                  <a:cubicBezTo>
                    <a:pt x="102352" y="64615"/>
                    <a:pt x="102352" y="64615"/>
                    <a:pt x="102352" y="64615"/>
                  </a:cubicBezTo>
                  <a:cubicBezTo>
                    <a:pt x="120000" y="46153"/>
                    <a:pt x="120000" y="18461"/>
                    <a:pt x="102352" y="0"/>
                  </a:cubicBezTo>
                  <a:lnTo>
                    <a:pt x="10588" y="80000"/>
                  </a:lnTo>
                  <a:close/>
                </a:path>
              </a:pathLst>
            </a:custGeom>
            <a:solidFill>
              <a:srgbClr val="1A1C1E"/>
            </a:solidFill>
            <a:ln>
              <a:noFill/>
            </a:ln>
          </p:spPr>
          <p:txBody>
            <a:bodyPr spcFirstLastPara="1" wrap="square" lIns="110150" tIns="55075" rIns="110150" bIns="550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48"/>
                <a:buFont typeface="Arial"/>
                <a:buNone/>
              </a:pPr>
              <a:endParaRPr sz="2248" b="0" i="0" u="none" strike="noStrike" cap="none">
                <a:solidFill>
                  <a:srgbClr val="91969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9"/>
            <p:cNvSpPr/>
            <p:nvPr/>
          </p:nvSpPr>
          <p:spPr>
            <a:xfrm>
              <a:off x="396876" y="4360863"/>
              <a:ext cx="49200" cy="50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" y="18000"/>
                  </a:moveTo>
                  <a:cubicBezTo>
                    <a:pt x="0" y="24000"/>
                    <a:pt x="0" y="36000"/>
                    <a:pt x="12000" y="48000"/>
                  </a:cubicBezTo>
                  <a:cubicBezTo>
                    <a:pt x="72000" y="108000"/>
                    <a:pt x="72000" y="108000"/>
                    <a:pt x="72000" y="108000"/>
                  </a:cubicBezTo>
                  <a:cubicBezTo>
                    <a:pt x="78000" y="120000"/>
                    <a:pt x="96000" y="120000"/>
                    <a:pt x="102000" y="108000"/>
                  </a:cubicBezTo>
                  <a:cubicBezTo>
                    <a:pt x="120000" y="96000"/>
                    <a:pt x="120000" y="96000"/>
                    <a:pt x="120000" y="96000"/>
                  </a:cubicBezTo>
                  <a:cubicBezTo>
                    <a:pt x="24000" y="0"/>
                    <a:pt x="24000" y="0"/>
                    <a:pt x="24000" y="0"/>
                  </a:cubicBezTo>
                  <a:lnTo>
                    <a:pt x="12000" y="18000"/>
                  </a:lnTo>
                  <a:close/>
                </a:path>
              </a:pathLst>
            </a:custGeom>
            <a:solidFill>
              <a:srgbClr val="1A1C1E"/>
            </a:solidFill>
            <a:ln>
              <a:noFill/>
            </a:ln>
          </p:spPr>
          <p:txBody>
            <a:bodyPr spcFirstLastPara="1" wrap="square" lIns="110150" tIns="55075" rIns="110150" bIns="550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48"/>
                <a:buFont typeface="Arial"/>
                <a:buNone/>
              </a:pPr>
              <a:endParaRPr sz="2248" b="0" i="0" u="none" strike="noStrike" cap="none">
                <a:solidFill>
                  <a:srgbClr val="91969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9"/>
            <p:cNvSpPr/>
            <p:nvPr/>
          </p:nvSpPr>
          <p:spPr>
            <a:xfrm>
              <a:off x="328613" y="4387850"/>
              <a:ext cx="90600" cy="9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cubicBezTo>
                    <a:pt x="46666" y="96666"/>
                    <a:pt x="120000" y="46666"/>
                    <a:pt x="96666" y="23333"/>
                  </a:cubicBezTo>
                  <a:cubicBezTo>
                    <a:pt x="73333" y="0"/>
                    <a:pt x="23333" y="70000"/>
                    <a:pt x="0" y="120000"/>
                  </a:cubicBezTo>
                  <a:close/>
                </a:path>
              </a:pathLst>
            </a:custGeom>
            <a:solidFill>
              <a:srgbClr val="1A1C1E"/>
            </a:solidFill>
            <a:ln>
              <a:noFill/>
            </a:ln>
          </p:spPr>
          <p:txBody>
            <a:bodyPr spcFirstLastPara="1" wrap="square" lIns="110150" tIns="55075" rIns="110150" bIns="550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48"/>
                <a:buFont typeface="Arial"/>
                <a:buNone/>
              </a:pPr>
              <a:endParaRPr sz="2248" b="0" i="0" u="none" strike="noStrike" cap="none">
                <a:solidFill>
                  <a:srgbClr val="91969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p19"/>
          <p:cNvSpPr txBox="1"/>
          <p:nvPr/>
        </p:nvSpPr>
        <p:spPr>
          <a:xfrm>
            <a:off x="6334125" y="2247900"/>
            <a:ext cx="2619300" cy="16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1A1C1E"/>
                </a:solidFill>
                <a:latin typeface="Montserrat"/>
                <a:ea typeface="Montserrat"/>
                <a:cs typeface="Montserrat"/>
                <a:sym typeface="Montserrat"/>
              </a:rPr>
              <a:t>Do I have to do the “Hourly Cost Optimization” first?</a:t>
            </a:r>
            <a:endParaRPr b="1">
              <a:solidFill>
                <a:srgbClr val="1A1C1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A1C1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1C1E"/>
                </a:solidFill>
                <a:latin typeface="Montserrat"/>
                <a:ea typeface="Montserrat"/>
                <a:cs typeface="Montserrat"/>
                <a:sym typeface="Montserrat"/>
              </a:rPr>
              <a:t>No! Many customers jump right into the Modernize &amp; Downsize motion.</a:t>
            </a:r>
            <a:endParaRPr>
              <a:solidFill>
                <a:srgbClr val="1A1C1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02" name="Google Shape;202;p20"/>
          <p:cNvSpPr txBox="1">
            <a:spLocks noGrp="1"/>
          </p:cNvSpPr>
          <p:nvPr>
            <p:ph type="body" idx="1"/>
          </p:nvPr>
        </p:nvSpPr>
        <p:spPr>
          <a:xfrm>
            <a:off x="3413021" y="2086569"/>
            <a:ext cx="48129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Hourly Cost Optimization</a:t>
            </a:r>
            <a:endParaRPr/>
          </a:p>
        </p:txBody>
      </p:sp>
      <p:sp>
        <p:nvSpPr>
          <p:cNvPr id="203" name="Google Shape;203;p20"/>
          <p:cNvSpPr txBox="1">
            <a:spLocks noGrp="1"/>
          </p:cNvSpPr>
          <p:nvPr>
            <p:ph type="body" idx="2"/>
          </p:nvPr>
        </p:nvSpPr>
        <p:spPr>
          <a:xfrm>
            <a:off x="918121" y="1947945"/>
            <a:ext cx="1435800" cy="14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/>
              <a:t>1.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</a:pPr>
            <a:fld id="{00000000-1234-1234-1234-123412341234}" type="slidenum">
              <a:rPr lang="en">
                <a:solidFill>
                  <a:srgbClr val="1A1C1E"/>
                </a:solidFill>
              </a:rPr>
              <a:t>7</a:t>
            </a:fld>
            <a:endParaRPr>
              <a:solidFill>
                <a:srgbClr val="1A1C1E"/>
              </a:solidFill>
            </a:endParaRPr>
          </a:p>
        </p:txBody>
      </p:sp>
      <p:sp>
        <p:nvSpPr>
          <p:cNvPr id="209" name="Google Shape;209;p21"/>
          <p:cNvSpPr txBox="1"/>
          <p:nvPr/>
        </p:nvSpPr>
        <p:spPr>
          <a:xfrm>
            <a:off x="6259175" y="698246"/>
            <a:ext cx="2795400" cy="40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Optimization Mechanics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Similar or higher performance at lowest available cost. Generally applied to pre-3rd Gen AMD instances (or competitive equivalent), which brings cost savings and performance improvements via an upgrade to the 3rd Gen (Milan) AMD EPYC chipset.</a:t>
            </a:r>
            <a:endParaRPr sz="12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Optimization Example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r4.16xlarge → r6a.16xlarge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Savings: </a:t>
            </a: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$5.4K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Performance uplift: </a:t>
            </a: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81%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0" name="Google Shape;210;p21"/>
          <p:cNvSpPr txBox="1">
            <a:spLocks noGrp="1"/>
          </p:cNvSpPr>
          <p:nvPr>
            <p:ph type="title" idx="4294967295"/>
          </p:nvPr>
        </p:nvSpPr>
        <p:spPr>
          <a:xfrm>
            <a:off x="262050" y="111075"/>
            <a:ext cx="5760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AB31F"/>
                </a:solidFill>
              </a:rPr>
              <a:t>Hourly Cost Optimization Summary</a:t>
            </a:r>
            <a:endParaRPr sz="2400">
              <a:solidFill>
                <a:srgbClr val="FAB31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i="1">
                <a:solidFill>
                  <a:srgbClr val="EFEFEF"/>
                </a:solidFill>
              </a:rPr>
              <a:t>Similar or higher performance at lowest available cost</a:t>
            </a:r>
            <a:endParaRPr sz="2400"/>
          </a:p>
        </p:txBody>
      </p:sp>
      <p:graphicFrame>
        <p:nvGraphicFramePr>
          <p:cNvPr id="211" name="Google Shape;211;p21"/>
          <p:cNvGraphicFramePr/>
          <p:nvPr>
            <p:extLst>
              <p:ext uri="{D42A27DB-BD31-4B8C-83A1-F6EECF244321}">
                <p14:modId xmlns:p14="http://schemas.microsoft.com/office/powerpoint/2010/main" val="1258067525"/>
              </p:ext>
            </p:extLst>
          </p:nvPr>
        </p:nvGraphicFramePr>
        <p:xfrm>
          <a:off x="262581" y="857249"/>
          <a:ext cx="5567250" cy="2826400"/>
        </p:xfrm>
        <a:graphic>
          <a:graphicData uri="http://schemas.openxmlformats.org/drawingml/2006/table">
            <a:tbl>
              <a:tblPr>
                <a:noFill/>
                <a:tableStyleId>{1B2C387D-6534-4F7D-80E8-5A1825E4ADC3}</a:tableStyleId>
              </a:tblPr>
              <a:tblGrid>
                <a:gridCol w="217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9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8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2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528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Family Breakdown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Actionable Servers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Current Cost ($)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Updated Cost ($)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Savings</a:t>
                      </a:r>
                      <a:endParaRPr sz="800" b="1" i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Avg. Perf. Uplift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2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C6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(Compute Optimized)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$64.7K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$56.8K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$7.8K</a:t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(12%)</a:t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55%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2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M6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(General Purpose)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$217.3K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$195.6K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$21.7K</a:t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(10%)</a:t>
                      </a: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31%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2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R6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(Memory Optimized)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$156.4K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$138.1K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$18.3K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(12%)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50%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2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T3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(Burstable)</a:t>
                      </a:r>
                      <a:endParaRPr sz="9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$11.0K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$9.4K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$1.6K</a:t>
                      </a:r>
                      <a:br>
                        <a:rPr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(14%)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2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TOTA</a:t>
                      </a:r>
                      <a:r>
                        <a:rPr lang="en" sz="900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L</a:t>
                      </a:r>
                      <a:endParaRPr sz="900" u="none" strike="noStrike" cap="none">
                        <a:solidFill>
                          <a:srgbClr val="000000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41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$449.4K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$400.0K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$49.4K</a:t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900" b="1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900" b="1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(11%)</a:t>
                      </a:r>
                      <a:r>
                        <a:rPr lang="en" sz="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endParaRPr sz="9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137150" marB="27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43%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2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17" name="Google Shape;217;p22"/>
          <p:cNvSpPr txBox="1">
            <a:spLocks noGrp="1"/>
          </p:cNvSpPr>
          <p:nvPr>
            <p:ph type="body" idx="2"/>
          </p:nvPr>
        </p:nvSpPr>
        <p:spPr>
          <a:xfrm>
            <a:off x="918121" y="1947945"/>
            <a:ext cx="1435800" cy="14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/>
              <a:t>2.</a:t>
            </a:r>
            <a:endParaRPr/>
          </a:p>
        </p:txBody>
      </p:sp>
      <p:sp>
        <p:nvSpPr>
          <p:cNvPr id="218" name="Google Shape;218;p22"/>
          <p:cNvSpPr txBox="1">
            <a:spLocks noGrp="1"/>
          </p:cNvSpPr>
          <p:nvPr>
            <p:ph type="body" idx="1"/>
          </p:nvPr>
        </p:nvSpPr>
        <p:spPr>
          <a:xfrm>
            <a:off x="3413021" y="2086569"/>
            <a:ext cx="48129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AMD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Modernize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"/>
          <p:cNvSpPr txBox="1">
            <a:spLocks noGrp="1"/>
          </p:cNvSpPr>
          <p:nvPr>
            <p:ph type="sldNum" idx="12"/>
          </p:nvPr>
        </p:nvSpPr>
        <p:spPr>
          <a:xfrm>
            <a:off x="8140005" y="4743156"/>
            <a:ext cx="101700" cy="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"/>
              <a:buNone/>
            </a:pPr>
            <a:fld id="{00000000-1234-1234-1234-123412341234}" type="slidenum">
              <a:rPr lang="en">
                <a:solidFill>
                  <a:srgbClr val="1A1C1E"/>
                </a:solidFill>
              </a:rPr>
              <a:t>9</a:t>
            </a:fld>
            <a:endParaRPr>
              <a:solidFill>
                <a:srgbClr val="1A1C1E"/>
              </a:solidFill>
            </a:endParaRPr>
          </a:p>
        </p:txBody>
      </p:sp>
      <p:sp>
        <p:nvSpPr>
          <p:cNvPr id="224" name="Google Shape;224;p23"/>
          <p:cNvSpPr txBox="1"/>
          <p:nvPr/>
        </p:nvSpPr>
        <p:spPr>
          <a:xfrm>
            <a:off x="6259175" y="698246"/>
            <a:ext cx="2795400" cy="40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Optimization Mechanics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Maintain instance size while reducing estimated runtime with higher performance option.</a:t>
            </a:r>
            <a:endParaRPr sz="12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Optimization Example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m5.24xlarge (730 hrs) → m8a.24xlarge (179 hrs)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/>
            </a: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/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Savings: </a:t>
            </a: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$27.5K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Performance uplift: </a:t>
            </a: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309%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5" name="Google Shape;225;p23"/>
          <p:cNvSpPr txBox="1">
            <a:spLocks noGrp="1"/>
          </p:cNvSpPr>
          <p:nvPr>
            <p:ph type="title" idx="4294967295"/>
          </p:nvPr>
        </p:nvSpPr>
        <p:spPr>
          <a:xfrm>
            <a:off x="262050" y="111075"/>
            <a:ext cx="5760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AB31F"/>
                </a:solidFill>
              </a:rPr>
              <a:t>Modernize Summary</a:t>
            </a:r>
            <a:endParaRPr sz="2400">
              <a:solidFill>
                <a:srgbClr val="FAB31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i="1">
                <a:solidFill>
                  <a:srgbClr val="EFEFEF"/>
                </a:solidFill>
              </a:rPr>
              <a:t>Maintain instance size while reducing estimated runtime with higher performance option</a:t>
            </a:r>
            <a:endParaRPr sz="1400" i="1">
              <a:solidFill>
                <a:srgbClr val="EFEFE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i="1">
              <a:solidFill>
                <a:srgbClr val="EFEFEF"/>
              </a:solidFill>
            </a:endParaRPr>
          </a:p>
        </p:txBody>
      </p:sp>
      <p:graphicFrame>
        <p:nvGraphicFramePr>
          <p:cNvPr id="226" name="Google Shape;226;p23"/>
          <p:cNvGraphicFramePr/>
          <p:nvPr>
            <p:extLst>
              <p:ext uri="{D42A27DB-BD31-4B8C-83A1-F6EECF244321}">
                <p14:modId xmlns:p14="http://schemas.microsoft.com/office/powerpoint/2010/main" val="2123571773"/>
              </p:ext>
            </p:extLst>
          </p:nvPr>
        </p:nvGraphicFramePr>
        <p:xfrm>
          <a:off x="262581" y="1065770"/>
          <a:ext cx="5567250" cy="2442117"/>
        </p:xfrm>
        <a:graphic>
          <a:graphicData uri="http://schemas.openxmlformats.org/drawingml/2006/table">
            <a:tbl>
              <a:tblPr>
                <a:noFill/>
                <a:tableStyleId>{1B2C387D-6534-4F7D-80E8-5A1825E4ADC3}</a:tableStyleId>
              </a:tblPr>
              <a:tblGrid>
                <a:gridCol w="217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9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8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2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15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Family Breakdown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Actionable Servers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Current Cost ($)</a:t>
                      </a:r>
                      <a:endParaRPr sz="8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Updated Cost ($)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Savings</a:t>
                      </a:r>
                      <a:endParaRPr sz="800" b="1" i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Avg. Perf. Uplift</a:t>
                      </a:r>
                      <a:endParaRPr sz="800" b="1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C8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(Compute Optimized)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$73.9K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$26.0K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$48.0K</a:t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(65%)</a:t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256%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M7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(General Purpose)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$53.1K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$34.6K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$18.5K</a:t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(35%)</a:t>
                      </a: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85%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M8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(General Purpose)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$176.4K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$68.5K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$108.0K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(61%)</a:t>
                      </a:r>
                      <a:endParaRPr sz="900" b="1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232%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R8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(Memory Optimized)</a:t>
                      </a:r>
                      <a:endParaRPr sz="9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$188.4K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$71.6K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$116.8K</a:t>
                      </a:r>
                      <a:br>
                        <a:rPr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(62%)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226%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T3 </a:t>
                      </a:r>
                      <a:r>
                        <a:rPr lang="en" sz="900" i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(Burstable)</a:t>
                      </a:r>
                      <a:endParaRPr sz="800" i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$11.0K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$9.4K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$1.6K</a:t>
                      </a:r>
                      <a:br>
                        <a:rPr lang="en" sz="9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(14%)</a:t>
                      </a:r>
                      <a:endParaRPr sz="1400" u="none" strike="noStrike" cap="none"/>
                    </a:p>
                  </a:txBody>
                  <a:tcPr marL="64000" marR="64000" marT="914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0%</a:t>
                      </a:r>
                      <a:endParaRPr sz="9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TOTA</a:t>
                      </a:r>
                      <a:r>
                        <a:rPr lang="en" sz="900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L</a:t>
                      </a:r>
                      <a:endParaRPr sz="900" u="none" strike="noStrike" cap="none">
                        <a:solidFill>
                          <a:srgbClr val="000000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49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$502.8K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$210.0K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$292.8K</a:t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900" b="1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900" b="1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br>
                        <a:rPr lang="en" sz="9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(58%)</a:t>
                      </a:r>
                      <a:r>
                        <a:rPr lang="en" sz="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r>
                        <a:rPr lang="en" sz="600" u="none" strike="noStrike" cap="non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/>
                      </a:r>
                      <a:endParaRPr sz="900" u="none" strike="noStrike" cap="non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137150" marB="27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232%</a:t>
                      </a:r>
                      <a:endParaRPr sz="900" b="1" u="none" strike="noStrike" cap="none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64000" marR="64000" marT="64000" marB="64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3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loudamiz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12</Slides>
  <Notes>12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Cloudamize</vt:lpstr>
      <vt:lpstr>PowerPoint Presentation</vt:lpstr>
      <vt:lpstr>Cloudamize Express vs Standard</vt:lpstr>
      <vt:lpstr>What to expect based on Input Files</vt:lpstr>
      <vt:lpstr>Assessment Overview</vt:lpstr>
      <vt:lpstr>How to use this data</vt:lpstr>
      <vt:lpstr>PowerPoint Presentation</vt:lpstr>
      <vt:lpstr>Hourly Cost Optimization Summary Similar or higher performance at lowest available cost</vt:lpstr>
      <vt:lpstr>PowerPoint Presentation</vt:lpstr>
      <vt:lpstr>Modernize Summary Maintain instance size while reducing estimated runtime with higher performance option </vt:lpstr>
      <vt:lpstr>PowerPoint Presentation</vt:lpstr>
      <vt:lpstr>Modernize &amp; Downsize Summary Reduce instance size by 50% if ~2x performance option is available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11</cp:revision>
  <dcterms:modified xsi:type="dcterms:W3CDTF">2026-07-17T07:46:13Z</dcterms:modified>
</cp:coreProperties>
</file>